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448" r:id="rId5"/>
    <p:sldId id="2457" r:id="rId6"/>
    <p:sldId id="2471" r:id="rId7"/>
    <p:sldId id="2453" r:id="rId8"/>
    <p:sldId id="2475" r:id="rId9"/>
    <p:sldId id="2476" r:id="rId10"/>
    <p:sldId id="259" r:id="rId11"/>
    <p:sldId id="2462" r:id="rId12"/>
    <p:sldId id="262" r:id="rId13"/>
    <p:sldId id="2451" r:id="rId14"/>
    <p:sldId id="2482" r:id="rId15"/>
    <p:sldId id="2478" r:id="rId16"/>
    <p:sldId id="2480" r:id="rId17"/>
    <p:sldId id="2481" r:id="rId18"/>
    <p:sldId id="2464" r:id="rId19"/>
    <p:sldId id="2465" r:id="rId20"/>
    <p:sldId id="2466" r:id="rId21"/>
    <p:sldId id="2467" r:id="rId22"/>
    <p:sldId id="2468" r:id="rId23"/>
    <p:sldId id="2469" r:id="rId24"/>
    <p:sldId id="2470" r:id="rId25"/>
    <p:sldId id="2456" r:id="rId26"/>
    <p:sldId id="243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757"/>
    <a:srgbClr val="01023B"/>
    <a:srgbClr val="898989"/>
    <a:srgbClr val="2F3342"/>
    <a:srgbClr val="A53F52"/>
    <a:srgbClr val="2C21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87139-4141-45E0-95D5-EB413EF7F5BE}" v="3386" dt="2024-01-22T07:43:39.852"/>
    <p1510:client id="{13A23B36-5AAE-43D0-8AF7-5C78E74DA619}" v="1" dt="2024-01-23T01:36:29.866"/>
    <p1510:client id="{26D56B53-CD28-4CD6-AC14-7F6310D7EBBE}" v="147" dt="2024-01-23T01:28:00.333"/>
    <p1510:client id="{71A0F83E-0D1F-4C8D-8601-787B0F69F056}" v="40" dt="2024-01-23T00:47:27.377"/>
    <p1510:client id="{9824D7AF-6BA6-4003-9E51-96EAB537E324}" v="5" dt="2024-01-23T03:01:08.939"/>
    <p1510:client id="{A611ACB9-A1D9-466C-89D2-EEE5183A2D74}" v="71" dt="2024-01-23T04:14:39.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992"/>
        <p:guide pos="3840"/>
        <p:guide orient="horz" pos="141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1/22/2024</a:t>
            </a:fld>
            <a:endParaRPr lang="en-US"/>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3FF78-982A-3433-77FB-2A9636D240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55F8E-6579-F2F2-F4D2-753C15ECE7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0291F-9BD5-09C1-9B7C-D33F39A766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AC8535-7C61-271E-D419-EC7E2357CC88}"/>
              </a:ext>
            </a:extLst>
          </p:cNvPr>
          <p:cNvSpPr>
            <a:spLocks noGrp="1"/>
          </p:cNvSpPr>
          <p:nvPr>
            <p:ph type="sldNum" sz="quarter" idx="5"/>
          </p:nvPr>
        </p:nvSpPr>
        <p:spPr/>
        <p:txBody>
          <a:bodyPr/>
          <a:lstStyle/>
          <a:p>
            <a:fld id="{228B34ED-4CDD-41C9-90F7-D768D5559A6F}" type="slidenum">
              <a:rPr lang="en-US" smtClean="0"/>
              <a:t>3</a:t>
            </a:fld>
            <a:endParaRPr lang="en-US"/>
          </a:p>
        </p:txBody>
      </p:sp>
    </p:spTree>
    <p:extLst>
      <p:ext uri="{BB962C8B-B14F-4D97-AF65-F5344CB8AC3E}">
        <p14:creationId xmlns:p14="http://schemas.microsoft.com/office/powerpoint/2010/main" val="1542003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8B34ED-4CDD-41C9-90F7-D768D5559A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file:///C:\Users\Lilly\AppData\Local\Temp\tmpnw1lxgda.html" TargetMode="External"/><Relationship Id="rId1" Type="http://schemas.openxmlformats.org/officeDocument/2006/relationships/slideLayout" Target="../slideLayouts/slideLayout4.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hyperlink" Target="https://www.kaggle.com/datasets/hummaamqaasim/jobs-in-dat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a:t>Careers in data science by salary</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a:t>1.22.24</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2393280" y="3429000"/>
            <a:ext cx="7525752" cy="518795"/>
          </a:xfrm>
        </p:spPr>
        <p:txBody>
          <a:bodyPr/>
          <a:lstStyle/>
          <a:p>
            <a:r>
              <a:rPr lang="en-US" sz="1600"/>
              <a:t>Lucas </a:t>
            </a:r>
            <a:r>
              <a:rPr lang="en-US" sz="1600" err="1"/>
              <a:t>chacon</a:t>
            </a:r>
            <a:r>
              <a:rPr lang="en-US" sz="1600"/>
              <a:t>, </a:t>
            </a:r>
            <a:r>
              <a:rPr lang="en-US" sz="1600" err="1"/>
              <a:t>ryan</a:t>
            </a:r>
            <a:r>
              <a:rPr lang="en-US" sz="1600"/>
              <a:t> </a:t>
            </a:r>
            <a:r>
              <a:rPr lang="en-US" sz="1600" err="1"/>
              <a:t>dekker</a:t>
            </a:r>
            <a:r>
              <a:rPr lang="en-US" sz="1600"/>
              <a:t>, </a:t>
            </a:r>
            <a:r>
              <a:rPr lang="en-US" sz="1600" err="1"/>
              <a:t>alena</a:t>
            </a:r>
            <a:r>
              <a:rPr lang="en-US" sz="1600"/>
              <a:t> </a:t>
            </a:r>
            <a:r>
              <a:rPr lang="en-US" sz="1600" err="1"/>
              <a:t>Matusevich</a:t>
            </a:r>
            <a:r>
              <a:rPr lang="en-US" sz="1600"/>
              <a:t>, and Lillian </a:t>
            </a:r>
            <a:r>
              <a:rPr lang="en-US" sz="1600" err="1"/>
              <a:t>Ruelas-thompson</a:t>
            </a:r>
            <a:endParaRPr lang="en-US" sz="160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sz="3600">
                <a:hlinkClick r:id="rId2"/>
              </a:rPr>
              <a:t>Data Visualization</a:t>
            </a:r>
            <a:endParaRPr lang="en-US" sz="3600"/>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765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5331E-96CF-FD1D-1116-9C15F1FF6CE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3A5410-DE1A-F224-2680-EE9D13F14695}"/>
              </a:ext>
            </a:extLst>
          </p:cNvPr>
          <p:cNvSpPr>
            <a:spLocks noGrp="1"/>
          </p:cNvSpPr>
          <p:nvPr>
            <p:ph type="sldNum" sz="quarter" idx="11"/>
          </p:nvPr>
        </p:nvSpPr>
        <p:spPr/>
        <p:txBody>
          <a:bodyPr/>
          <a:lstStyle/>
          <a:p>
            <a:fld id="{8C2E478F-E849-4A8C-AF1F-CBCC78A7CBFA}" type="slidenum">
              <a:rPr lang="en-US" smtClean="0"/>
              <a:t>11</a:t>
            </a:fld>
            <a:endParaRPr lang="en-US"/>
          </a:p>
        </p:txBody>
      </p:sp>
      <p:pic>
        <p:nvPicPr>
          <p:cNvPr id="4" name="Picture 3" descr="A graph of data analysis&#10;&#10;Description automatically generated">
            <a:extLst>
              <a:ext uri="{FF2B5EF4-FFF2-40B4-BE49-F238E27FC236}">
                <a16:creationId xmlns:a16="http://schemas.microsoft.com/office/drawing/2014/main" id="{515380EA-1802-F5B5-06AD-F44722293565}"/>
              </a:ext>
            </a:extLst>
          </p:cNvPr>
          <p:cNvPicPr>
            <a:picLocks noChangeAspect="1"/>
          </p:cNvPicPr>
          <p:nvPr/>
        </p:nvPicPr>
        <p:blipFill>
          <a:blip r:embed="rId2"/>
          <a:stretch>
            <a:fillRect/>
          </a:stretch>
        </p:blipFill>
        <p:spPr>
          <a:xfrm>
            <a:off x="200086" y="1772151"/>
            <a:ext cx="4244916" cy="4154878"/>
          </a:xfrm>
          <a:prstGeom prst="rect">
            <a:avLst/>
          </a:prstGeom>
        </p:spPr>
      </p:pic>
      <p:sp>
        <p:nvSpPr>
          <p:cNvPr id="5" name="TextBox 4">
            <a:extLst>
              <a:ext uri="{FF2B5EF4-FFF2-40B4-BE49-F238E27FC236}">
                <a16:creationId xmlns:a16="http://schemas.microsoft.com/office/drawing/2014/main" id="{F0D5D32E-454C-EFE5-7E8B-330183776C90}"/>
              </a:ext>
            </a:extLst>
          </p:cNvPr>
          <p:cNvSpPr txBox="1"/>
          <p:nvPr/>
        </p:nvSpPr>
        <p:spPr>
          <a:xfrm>
            <a:off x="4553490" y="688674"/>
            <a:ext cx="7428899" cy="60170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Machine Learning and AI</a:t>
            </a:r>
            <a:br>
              <a:rPr lang="en-US" sz="1100"/>
            </a:br>
            <a:r>
              <a:rPr lang="en-US" sz="1100"/>
              <a:t>['Machine Learning Researcher' 'Machine Learning Engineer' 'Machine Learning Scientist' 'AI Engineer' '</a:t>
            </a:r>
            <a:r>
              <a:rPr lang="en-US" sz="1100" err="1"/>
              <a:t>MLOps</a:t>
            </a:r>
            <a:r>
              <a:rPr lang="en-US" sz="1100"/>
              <a:t> Engineer' 'ML Engineer' 'Machine Learning Modeler' 'AI Developer' 'AI Architect'</a:t>
            </a:r>
            <a:br>
              <a:rPr lang="en-US" sz="1100"/>
            </a:br>
            <a:r>
              <a:rPr lang="en-US" sz="1100"/>
              <a:t>'Computer Vision Engineer' 'Machine Learning Infrastructure Engineer' 'Machine Learning Software Engineer' 'Head of Machine Learning' 'Deep Learning Engineer' 'NLP Engineer' 'Applied Machine Learning Engineer' 'Applied Machine Learning Scientist']</a:t>
            </a:r>
            <a:endParaRPr lang="en-US" sz="1100" b="1">
              <a:cs typeface="Calibri"/>
            </a:endParaRPr>
          </a:p>
          <a:p>
            <a:r>
              <a:rPr lang="en-US" sz="1100" b="1">
                <a:cs typeface="Calibri"/>
              </a:rPr>
              <a:t>BI and Visualization</a:t>
            </a:r>
            <a:r>
              <a:rPr lang="en-US" sz="1100">
                <a:cs typeface="Calibri"/>
              </a:rPr>
              <a:t>
['BI Developer' 'Business Intelligence Engineer'
 'Business Intelligence Analyst' 'BI Analyst' 'Business Intelligence Manager' 'Business Intelligence Developer' 'Business Intelligence Specialist' 'Data Visualization Specialist'
'Data Visualization Engineer' 'Data Visualization Analyst']
</a:t>
            </a:r>
            <a:r>
              <a:rPr lang="en-US" sz="1100" b="1">
                <a:cs typeface="Calibri"/>
              </a:rPr>
              <a:t>Cloud and Database</a:t>
            </a:r>
            <a:r>
              <a:rPr lang="en-US" sz="1100">
                <a:cs typeface="Calibri"/>
              </a:rPr>
              <a:t>
['Cloud Database Engineer']
</a:t>
            </a:r>
            <a:r>
              <a:rPr lang="en-US" sz="1100" b="1">
                <a:cs typeface="Calibri"/>
              </a:rPr>
              <a:t>Data Analysis</a:t>
            </a:r>
            <a:r>
              <a:rPr lang="en-US" sz="1100">
                <a:cs typeface="Calibri"/>
              </a:rPr>
              <a:t>
['Data Analyst' 'Financial Data Analyst' 'Business Data Analyst' 'Compliance Data Analyst' 'Business Intelligence Data Analyst' 'Lead Data Analyst']
</a:t>
            </a:r>
            <a:r>
              <a:rPr lang="en-US" sz="1100" b="1">
                <a:cs typeface="Calibri"/>
              </a:rPr>
              <a:t>Data Architecture and Modeling</a:t>
            </a:r>
            <a:r>
              <a:rPr lang="en-US" sz="1100">
                <a:cs typeface="Calibri"/>
              </a:rPr>
              <a:t>
['Data Architect' 'Data Modeler' 'Data Strategist' 'AWS Data Architect']
</a:t>
            </a:r>
            <a:r>
              <a:rPr lang="en-US" sz="1100" b="1">
                <a:cs typeface="Calibri"/>
              </a:rPr>
              <a:t>Data Engineering</a:t>
            </a:r>
            <a:r>
              <a:rPr lang="en-US" sz="1100">
                <a:cs typeface="Calibri"/>
              </a:rPr>
              <a:t>
['Data Engineer' 'Data Integration Engineer' 'ETL Developer' 'Data Infrastructure Engineer' 'Software Data Engineer' 'BI Data Engineer']
</a:t>
            </a:r>
            <a:r>
              <a:rPr lang="en-US" sz="1100" b="1">
                <a:cs typeface="Calibri"/>
              </a:rPr>
              <a:t>Data Management and Stra</a:t>
            </a:r>
            <a:r>
              <a:rPr lang="en-US" sz="1100">
                <a:cs typeface="Calibri"/>
              </a:rPr>
              <a:t>tegy
['Data Management Analyst' 'Data Specialist' 'Data Integration Specialist’ 'Data Management Specialist' 'Data Strategy Manager']
</a:t>
            </a:r>
            <a:r>
              <a:rPr lang="en-US" sz="1100" b="1">
                <a:cs typeface="Calibri"/>
              </a:rPr>
              <a:t>Data Quality and Operations</a:t>
            </a:r>
            <a:r>
              <a:rPr lang="en-US" sz="1100">
                <a:cs typeface="Calibri"/>
              </a:rPr>
              <a:t>
['Data Quality Engineer' 'Data Quality Analyst' 'Data Operations Analyst ''Data Operations Engineer' 'Data Operations Manager' 'Data Operations Specialist']
</a:t>
            </a:r>
            <a:r>
              <a:rPr lang="en-US" sz="1100" b="1">
                <a:cs typeface="Calibri"/>
              </a:rPr>
              <a:t>Data Science and Research</a:t>
            </a:r>
            <a:r>
              <a:rPr lang="en-US" sz="1100">
                <a:cs typeface="Calibri"/>
              </a:rPr>
              <a:t>
['Data Scientist' 'Applied Scientist' 'Research Scientist' 'Research Analyst' 'Research Engineer' 'Data Science Engineer' 'Data Science Consultant' 'Data Science Director'
 'Data Science Practitioner' 'Data Science Manager' 'Decision Scientist'
 'Director of Data Science' 'Principal Data Scientist' 'Data Science Lead' 'Head of Data Science']
</a:t>
            </a:r>
            <a:r>
              <a:rPr lang="en-US" sz="1100" b="1">
                <a:cs typeface="Calibri"/>
              </a:rPr>
              <a:t>Leadership and Management</a:t>
            </a:r>
            <a:r>
              <a:rPr lang="en-US" sz="1100">
                <a:cs typeface="Calibri"/>
              </a:rPr>
              <a:t>
['Analytics Engineer' 'Data Product Manager' 'Data Manager' 'Head of Data'
 'Data Lead' 'Data Analytics Manager' 'Data Developer' 'Data Analytics Specialist']</a:t>
            </a:r>
          </a:p>
          <a:p>
            <a:endParaRPr lang="en-US" sz="1100">
              <a:latin typeface="Consolas"/>
              <a:cs typeface="Calibri"/>
            </a:endParaRPr>
          </a:p>
        </p:txBody>
      </p:sp>
      <p:pic>
        <p:nvPicPr>
          <p:cNvPr id="7" name="Picture 6">
            <a:extLst>
              <a:ext uri="{FF2B5EF4-FFF2-40B4-BE49-F238E27FC236}">
                <a16:creationId xmlns:a16="http://schemas.microsoft.com/office/drawing/2014/main" id="{A6141D06-37E4-21B2-4EA5-C55247DE32AC}"/>
              </a:ext>
            </a:extLst>
          </p:cNvPr>
          <p:cNvPicPr>
            <a:picLocks noChangeAspect="1"/>
          </p:cNvPicPr>
          <p:nvPr/>
        </p:nvPicPr>
        <p:blipFill>
          <a:blip r:embed="rId3"/>
          <a:stretch>
            <a:fillRect/>
          </a:stretch>
        </p:blipFill>
        <p:spPr>
          <a:xfrm>
            <a:off x="0" y="0"/>
            <a:ext cx="12192000" cy="686619"/>
          </a:xfrm>
          <a:prstGeom prst="rect">
            <a:avLst/>
          </a:prstGeom>
        </p:spPr>
      </p:pic>
      <p:sp>
        <p:nvSpPr>
          <p:cNvPr id="8" name="TextBox 7">
            <a:extLst>
              <a:ext uri="{FF2B5EF4-FFF2-40B4-BE49-F238E27FC236}">
                <a16:creationId xmlns:a16="http://schemas.microsoft.com/office/drawing/2014/main" id="{C28C5373-A9A5-DD82-AD6F-93861A539FF5}"/>
              </a:ext>
            </a:extLst>
          </p:cNvPr>
          <p:cNvSpPr txBox="1"/>
          <p:nvPr/>
        </p:nvSpPr>
        <p:spPr>
          <a:xfrm>
            <a:off x="3378560" y="50921"/>
            <a:ext cx="5434880" cy="584775"/>
          </a:xfrm>
          <a:prstGeom prst="rect">
            <a:avLst/>
          </a:prstGeom>
          <a:noFill/>
        </p:spPr>
        <p:txBody>
          <a:bodyPr wrap="square" rtlCol="0">
            <a:spAutoFit/>
          </a:bodyPr>
          <a:lstStyle/>
          <a:p>
            <a:r>
              <a:rPr kumimoji="0" lang="en-US" sz="3200" b="0" i="0" u="none" strike="noStrike" kern="1200" cap="all" spc="300" normalizeH="0" baseline="0" noProof="0">
                <a:ln>
                  <a:noFill/>
                </a:ln>
                <a:solidFill>
                  <a:prstClr val="white"/>
                </a:solidFill>
                <a:effectLst/>
                <a:uLnTx/>
                <a:uFillTx/>
                <a:latin typeface="Calibri Light" panose="020F0302020204030204"/>
                <a:ea typeface="+mj-ea"/>
                <a:cs typeface="Calibri Light"/>
              </a:rPr>
              <a:t>Explore JOB Category</a:t>
            </a:r>
            <a:endParaRPr lang="en-US" sz="3200">
              <a:latin typeface="+mj-lt"/>
            </a:endParaRPr>
          </a:p>
        </p:txBody>
      </p:sp>
    </p:spTree>
    <p:extLst>
      <p:ext uri="{BB962C8B-B14F-4D97-AF65-F5344CB8AC3E}">
        <p14:creationId xmlns:p14="http://schemas.microsoft.com/office/powerpoint/2010/main" val="695598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332463-212F-7BB5-324C-05DE085FD65D}"/>
              </a:ext>
            </a:extLst>
          </p:cNvPr>
          <p:cNvSpPr>
            <a:spLocks noGrp="1"/>
          </p:cNvSpPr>
          <p:nvPr>
            <p:ph type="sldNum" sz="quarter" idx="11"/>
          </p:nvPr>
        </p:nvSpPr>
        <p:spPr/>
        <p:txBody>
          <a:bodyPr/>
          <a:lstStyle/>
          <a:p>
            <a:fld id="{8C2E478F-E849-4A8C-AF1F-CBCC78A7CBFA}" type="slidenum">
              <a:rPr lang="en-US" smtClean="0"/>
              <a:t>12</a:t>
            </a:fld>
            <a:endParaRPr lang="en-US"/>
          </a:p>
        </p:txBody>
      </p:sp>
      <p:pic>
        <p:nvPicPr>
          <p:cNvPr id="4" name="Picture 3" descr="A graph of different colored bars&#10;&#10;Description automatically generated">
            <a:extLst>
              <a:ext uri="{FF2B5EF4-FFF2-40B4-BE49-F238E27FC236}">
                <a16:creationId xmlns:a16="http://schemas.microsoft.com/office/drawing/2014/main" id="{ED9D3A85-3255-003C-A626-9B81701DC078}"/>
              </a:ext>
            </a:extLst>
          </p:cNvPr>
          <p:cNvPicPr>
            <a:picLocks noChangeAspect="1"/>
          </p:cNvPicPr>
          <p:nvPr/>
        </p:nvPicPr>
        <p:blipFill>
          <a:blip r:embed="rId2"/>
          <a:stretch>
            <a:fillRect/>
          </a:stretch>
        </p:blipFill>
        <p:spPr>
          <a:xfrm>
            <a:off x="585468" y="912331"/>
            <a:ext cx="3280555" cy="2431392"/>
          </a:xfrm>
          <a:prstGeom prst="rect">
            <a:avLst/>
          </a:prstGeom>
        </p:spPr>
      </p:pic>
      <p:pic>
        <p:nvPicPr>
          <p:cNvPr id="5" name="Picture 4">
            <a:extLst>
              <a:ext uri="{FF2B5EF4-FFF2-40B4-BE49-F238E27FC236}">
                <a16:creationId xmlns:a16="http://schemas.microsoft.com/office/drawing/2014/main" id="{D42CA1A4-DC5D-0F26-CC6A-DE2F1BD29EC9}"/>
              </a:ext>
            </a:extLst>
          </p:cNvPr>
          <p:cNvPicPr>
            <a:picLocks noChangeAspect="1"/>
          </p:cNvPicPr>
          <p:nvPr/>
        </p:nvPicPr>
        <p:blipFill>
          <a:blip r:embed="rId3"/>
          <a:stretch>
            <a:fillRect/>
          </a:stretch>
        </p:blipFill>
        <p:spPr>
          <a:xfrm>
            <a:off x="4535750" y="934239"/>
            <a:ext cx="3194291" cy="2431392"/>
          </a:xfrm>
          <a:prstGeom prst="rect">
            <a:avLst/>
          </a:prstGeom>
        </p:spPr>
      </p:pic>
      <p:pic>
        <p:nvPicPr>
          <p:cNvPr id="6" name="Picture 5" descr="A graph of different colored bars&#10;&#10;Description automatically generated">
            <a:extLst>
              <a:ext uri="{FF2B5EF4-FFF2-40B4-BE49-F238E27FC236}">
                <a16:creationId xmlns:a16="http://schemas.microsoft.com/office/drawing/2014/main" id="{E79928AA-8DD1-FE18-7328-C312CD8480CD}"/>
              </a:ext>
            </a:extLst>
          </p:cNvPr>
          <p:cNvPicPr>
            <a:picLocks noChangeAspect="1"/>
          </p:cNvPicPr>
          <p:nvPr/>
        </p:nvPicPr>
        <p:blipFill>
          <a:blip r:embed="rId4"/>
          <a:stretch>
            <a:fillRect/>
          </a:stretch>
        </p:blipFill>
        <p:spPr>
          <a:xfrm>
            <a:off x="8395391" y="948614"/>
            <a:ext cx="3153878" cy="2402643"/>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7DDB76D0-FD7A-7774-093A-7546F40E3428}"/>
              </a:ext>
            </a:extLst>
          </p:cNvPr>
          <p:cNvPicPr>
            <a:picLocks noChangeAspect="1"/>
          </p:cNvPicPr>
          <p:nvPr/>
        </p:nvPicPr>
        <p:blipFill>
          <a:blip r:embed="rId5"/>
          <a:stretch>
            <a:fillRect/>
          </a:stretch>
        </p:blipFill>
        <p:spPr>
          <a:xfrm>
            <a:off x="657355" y="3495141"/>
            <a:ext cx="3208668" cy="2431393"/>
          </a:xfrm>
          <a:prstGeom prst="rect">
            <a:avLst/>
          </a:prstGeom>
        </p:spPr>
      </p:pic>
      <p:pic>
        <p:nvPicPr>
          <p:cNvPr id="8" name="Picture 7" descr="A graph of a job category&#10;&#10;Description automatically generated">
            <a:extLst>
              <a:ext uri="{FF2B5EF4-FFF2-40B4-BE49-F238E27FC236}">
                <a16:creationId xmlns:a16="http://schemas.microsoft.com/office/drawing/2014/main" id="{C214C2D6-C1C0-761F-FB9F-D33A424BE157}"/>
              </a:ext>
            </a:extLst>
          </p:cNvPr>
          <p:cNvPicPr>
            <a:picLocks noChangeAspect="1"/>
          </p:cNvPicPr>
          <p:nvPr/>
        </p:nvPicPr>
        <p:blipFill>
          <a:blip r:embed="rId6"/>
          <a:stretch>
            <a:fillRect/>
          </a:stretch>
        </p:blipFill>
        <p:spPr>
          <a:xfrm>
            <a:off x="4412590" y="3495141"/>
            <a:ext cx="3366819" cy="2546412"/>
          </a:xfrm>
          <a:prstGeom prst="rect">
            <a:avLst/>
          </a:prstGeom>
        </p:spPr>
      </p:pic>
      <p:pic>
        <p:nvPicPr>
          <p:cNvPr id="9" name="Picture 8" descr="A graph of a job category&#10;&#10;Description automatically generated">
            <a:extLst>
              <a:ext uri="{FF2B5EF4-FFF2-40B4-BE49-F238E27FC236}">
                <a16:creationId xmlns:a16="http://schemas.microsoft.com/office/drawing/2014/main" id="{319E126A-030B-F58B-BA26-DD123BDC6CB0}"/>
              </a:ext>
            </a:extLst>
          </p:cNvPr>
          <p:cNvPicPr>
            <a:picLocks noChangeAspect="1"/>
          </p:cNvPicPr>
          <p:nvPr/>
        </p:nvPicPr>
        <p:blipFill>
          <a:blip r:embed="rId7"/>
          <a:stretch>
            <a:fillRect/>
          </a:stretch>
        </p:blipFill>
        <p:spPr>
          <a:xfrm>
            <a:off x="8182450" y="3532939"/>
            <a:ext cx="3366819" cy="2470815"/>
          </a:xfrm>
          <a:prstGeom prst="rect">
            <a:avLst/>
          </a:prstGeom>
        </p:spPr>
      </p:pic>
      <p:sp>
        <p:nvSpPr>
          <p:cNvPr id="10" name="TextBox 9">
            <a:extLst>
              <a:ext uri="{FF2B5EF4-FFF2-40B4-BE49-F238E27FC236}">
                <a16:creationId xmlns:a16="http://schemas.microsoft.com/office/drawing/2014/main" id="{12E585FA-1EB9-ABA8-31D8-98762312A7F4}"/>
              </a:ext>
            </a:extLst>
          </p:cNvPr>
          <p:cNvSpPr txBox="1"/>
          <p:nvPr/>
        </p:nvSpPr>
        <p:spPr>
          <a:xfrm>
            <a:off x="621412" y="6101019"/>
            <a:ext cx="107938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There is a noticeable difference in pay  between the job categories  and some difference in pay for company size. </a:t>
            </a:r>
            <a:endParaRPr lang="en-US"/>
          </a:p>
        </p:txBody>
      </p:sp>
      <p:pic>
        <p:nvPicPr>
          <p:cNvPr id="13" name="Picture 12">
            <a:extLst>
              <a:ext uri="{FF2B5EF4-FFF2-40B4-BE49-F238E27FC236}">
                <a16:creationId xmlns:a16="http://schemas.microsoft.com/office/drawing/2014/main" id="{B0ECE205-2236-F83D-F1E4-2C5BECEA63F6}"/>
              </a:ext>
            </a:extLst>
          </p:cNvPr>
          <p:cNvPicPr>
            <a:picLocks noChangeAspect="1"/>
          </p:cNvPicPr>
          <p:nvPr/>
        </p:nvPicPr>
        <p:blipFill>
          <a:blip r:embed="rId8"/>
          <a:stretch>
            <a:fillRect/>
          </a:stretch>
        </p:blipFill>
        <p:spPr>
          <a:xfrm>
            <a:off x="0" y="-8801"/>
            <a:ext cx="12192000" cy="688848"/>
          </a:xfrm>
          <a:prstGeom prst="rect">
            <a:avLst/>
          </a:prstGeom>
        </p:spPr>
      </p:pic>
      <p:sp>
        <p:nvSpPr>
          <p:cNvPr id="14" name="TextBox 13">
            <a:extLst>
              <a:ext uri="{FF2B5EF4-FFF2-40B4-BE49-F238E27FC236}">
                <a16:creationId xmlns:a16="http://schemas.microsoft.com/office/drawing/2014/main" id="{B6A51075-369D-E61C-EDB7-1EE96C133A9B}"/>
              </a:ext>
            </a:extLst>
          </p:cNvPr>
          <p:cNvSpPr txBox="1"/>
          <p:nvPr/>
        </p:nvSpPr>
        <p:spPr>
          <a:xfrm>
            <a:off x="1421671" y="38473"/>
            <a:ext cx="9880419" cy="594300"/>
          </a:xfrm>
          <a:prstGeom prst="rect">
            <a:avLst/>
          </a:prstGeom>
          <a:noFill/>
        </p:spPr>
        <p:txBody>
          <a:bodyPr wrap="square" lIns="91440" tIns="45720" rIns="91440" bIns="45720" rtlCol="0" anchor="t">
            <a:spAutoFit/>
          </a:bodyPr>
          <a:lstStyle/>
          <a:p>
            <a:r>
              <a:rPr kumimoji="0" lang="en-US" sz="3200" b="0" i="0" u="none" strike="noStrike" kern="1200" cap="all" spc="300" normalizeH="0" baseline="0" noProof="0">
                <a:ln>
                  <a:noFill/>
                </a:ln>
                <a:solidFill>
                  <a:schemeClr val="bg1"/>
                </a:solidFill>
                <a:effectLst/>
                <a:uLnTx/>
                <a:uFillTx/>
                <a:latin typeface="Calibri Light" panose="020F0302020204030204"/>
                <a:ea typeface="+mj-ea"/>
                <a:cs typeface="Calibri Light"/>
              </a:rPr>
              <a:t>Salary per JOB category</a:t>
            </a:r>
            <a:r>
              <a:rPr lang="en-US" sz="3200" cap="all" spc="300">
                <a:solidFill>
                  <a:schemeClr val="bg1"/>
                </a:solidFill>
                <a:latin typeface="Calibri Light" panose="020F0302020204030204"/>
                <a:ea typeface="+mj-ea"/>
                <a:cs typeface="Calibri Light"/>
              </a:rPr>
              <a:t> &amp; Company Size</a:t>
            </a:r>
            <a:endParaRPr lang="en-US" sz="3200">
              <a:solidFill>
                <a:schemeClr val="bg1"/>
              </a:solidFill>
            </a:endParaRPr>
          </a:p>
        </p:txBody>
      </p:sp>
    </p:spTree>
    <p:extLst>
      <p:ext uri="{BB962C8B-B14F-4D97-AF65-F5344CB8AC3E}">
        <p14:creationId xmlns:p14="http://schemas.microsoft.com/office/powerpoint/2010/main" val="2041798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59ABA-D8A7-8DBB-3509-9EAF54210AB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8ED062-DA69-699F-232C-D35BE3413DB1}"/>
              </a:ext>
            </a:extLst>
          </p:cNvPr>
          <p:cNvSpPr>
            <a:spLocks noGrp="1"/>
          </p:cNvSpPr>
          <p:nvPr>
            <p:ph type="sldNum" sz="quarter" idx="11"/>
          </p:nvPr>
        </p:nvSpPr>
        <p:spPr/>
        <p:txBody>
          <a:bodyPr/>
          <a:lstStyle/>
          <a:p>
            <a:fld id="{8C2E478F-E849-4A8C-AF1F-CBCC78A7CBFA}" type="slidenum">
              <a:rPr lang="en-US" smtClean="0"/>
              <a:t>13</a:t>
            </a:fld>
            <a:endParaRPr lang="en-US"/>
          </a:p>
        </p:txBody>
      </p:sp>
      <p:sp>
        <p:nvSpPr>
          <p:cNvPr id="10" name="TextBox 9">
            <a:extLst>
              <a:ext uri="{FF2B5EF4-FFF2-40B4-BE49-F238E27FC236}">
                <a16:creationId xmlns:a16="http://schemas.microsoft.com/office/drawing/2014/main" id="{B50014EF-B67B-7261-0134-B6DDEB456EDA}"/>
              </a:ext>
            </a:extLst>
          </p:cNvPr>
          <p:cNvSpPr txBox="1"/>
          <p:nvPr/>
        </p:nvSpPr>
        <p:spPr>
          <a:xfrm>
            <a:off x="746677" y="5804486"/>
            <a:ext cx="111617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About 90% of data is for medium size company. </a:t>
            </a:r>
          </a:p>
          <a:p>
            <a:r>
              <a:rPr lang="en-US">
                <a:cs typeface="Calibri"/>
              </a:rPr>
              <a:t>Tops 3 highest paying job categories:  Machine Learning and AI, Leadership and Management &amp; </a:t>
            </a:r>
            <a:endParaRPr lang="en-US"/>
          </a:p>
          <a:p>
            <a:r>
              <a:rPr lang="en-US">
                <a:cs typeface="Calibri"/>
              </a:rPr>
              <a:t>Data Science and Research</a:t>
            </a:r>
            <a:endParaRPr lang="en-US"/>
          </a:p>
        </p:txBody>
      </p:sp>
      <p:pic>
        <p:nvPicPr>
          <p:cNvPr id="13" name="Picture 12">
            <a:extLst>
              <a:ext uri="{FF2B5EF4-FFF2-40B4-BE49-F238E27FC236}">
                <a16:creationId xmlns:a16="http://schemas.microsoft.com/office/drawing/2014/main" id="{7E92A918-AB15-573B-ABE3-C96F2D66D10F}"/>
              </a:ext>
            </a:extLst>
          </p:cNvPr>
          <p:cNvPicPr>
            <a:picLocks noChangeAspect="1"/>
          </p:cNvPicPr>
          <p:nvPr/>
        </p:nvPicPr>
        <p:blipFill>
          <a:blip r:embed="rId2"/>
          <a:stretch>
            <a:fillRect/>
          </a:stretch>
        </p:blipFill>
        <p:spPr>
          <a:xfrm>
            <a:off x="0" y="-8801"/>
            <a:ext cx="12192000" cy="688848"/>
          </a:xfrm>
          <a:prstGeom prst="rect">
            <a:avLst/>
          </a:prstGeom>
        </p:spPr>
      </p:pic>
      <p:sp>
        <p:nvSpPr>
          <p:cNvPr id="14" name="TextBox 13">
            <a:extLst>
              <a:ext uri="{FF2B5EF4-FFF2-40B4-BE49-F238E27FC236}">
                <a16:creationId xmlns:a16="http://schemas.microsoft.com/office/drawing/2014/main" id="{00E4745C-007B-2121-7AB4-C6942B93A134}"/>
              </a:ext>
            </a:extLst>
          </p:cNvPr>
          <p:cNvSpPr txBox="1"/>
          <p:nvPr/>
        </p:nvSpPr>
        <p:spPr>
          <a:xfrm>
            <a:off x="981348" y="43235"/>
            <a:ext cx="10842444" cy="584775"/>
          </a:xfrm>
          <a:prstGeom prst="rect">
            <a:avLst/>
          </a:prstGeom>
          <a:noFill/>
        </p:spPr>
        <p:txBody>
          <a:bodyPr wrap="square" lIns="91440" tIns="45720" rIns="91440" bIns="45720" rtlCol="0" anchor="t">
            <a:spAutoFit/>
          </a:bodyPr>
          <a:lstStyle/>
          <a:p>
            <a:r>
              <a:rPr kumimoji="0" lang="en-US" sz="3200" b="0" i="0" u="none" strike="noStrike" kern="1200" cap="all" spc="300" normalizeH="0" baseline="0" noProof="0">
                <a:ln>
                  <a:noFill/>
                </a:ln>
                <a:solidFill>
                  <a:schemeClr val="bg1"/>
                </a:solidFill>
                <a:effectLst/>
                <a:uLnTx/>
                <a:uFillTx/>
                <a:latin typeface="Calibri Light" panose="020F0302020204030204"/>
                <a:ea typeface="+mj-ea"/>
                <a:cs typeface="Calibri Light"/>
              </a:rPr>
              <a:t>Salary per JOB category</a:t>
            </a:r>
            <a:r>
              <a:rPr lang="en-US" sz="3200" cap="all" spc="300">
                <a:solidFill>
                  <a:schemeClr val="bg1"/>
                </a:solidFill>
                <a:latin typeface="Calibri Light" panose="020F0302020204030204"/>
                <a:ea typeface="+mj-ea"/>
                <a:cs typeface="Calibri Light"/>
              </a:rPr>
              <a:t> FOR medium Company</a:t>
            </a:r>
            <a:endParaRPr lang="en-US" sz="3200">
              <a:solidFill>
                <a:schemeClr val="bg1"/>
              </a:solidFill>
            </a:endParaRPr>
          </a:p>
        </p:txBody>
      </p:sp>
      <p:pic>
        <p:nvPicPr>
          <p:cNvPr id="2" name="Picture 1" descr="A graph of different colored bars&#10;&#10;Description automatically generated">
            <a:extLst>
              <a:ext uri="{FF2B5EF4-FFF2-40B4-BE49-F238E27FC236}">
                <a16:creationId xmlns:a16="http://schemas.microsoft.com/office/drawing/2014/main" id="{AFF457CE-D938-CBB5-8384-C0AC41B66B51}"/>
              </a:ext>
            </a:extLst>
          </p:cNvPr>
          <p:cNvPicPr>
            <a:picLocks noChangeAspect="1"/>
          </p:cNvPicPr>
          <p:nvPr/>
        </p:nvPicPr>
        <p:blipFill>
          <a:blip r:embed="rId3"/>
          <a:stretch>
            <a:fillRect/>
          </a:stretch>
        </p:blipFill>
        <p:spPr>
          <a:xfrm>
            <a:off x="626072" y="675736"/>
            <a:ext cx="10829512" cy="5032077"/>
          </a:xfrm>
          <a:prstGeom prst="rect">
            <a:avLst/>
          </a:prstGeom>
        </p:spPr>
      </p:pic>
    </p:spTree>
    <p:extLst>
      <p:ext uri="{BB962C8B-B14F-4D97-AF65-F5344CB8AC3E}">
        <p14:creationId xmlns:p14="http://schemas.microsoft.com/office/powerpoint/2010/main" val="967734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FF110-9BCF-97C6-2874-7DDDEB4F0F3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9269AE-264E-3873-7D84-570329FC3904}"/>
              </a:ext>
            </a:extLst>
          </p:cNvPr>
          <p:cNvSpPr>
            <a:spLocks noGrp="1"/>
          </p:cNvSpPr>
          <p:nvPr>
            <p:ph type="sldNum" sz="quarter" idx="11"/>
          </p:nvPr>
        </p:nvSpPr>
        <p:spPr/>
        <p:txBody>
          <a:bodyPr/>
          <a:lstStyle/>
          <a:p>
            <a:fld id="{8C2E478F-E849-4A8C-AF1F-CBCC78A7CBFA}" type="slidenum">
              <a:rPr lang="en-US" smtClean="0"/>
              <a:t>14</a:t>
            </a:fld>
            <a:endParaRPr lang="en-US"/>
          </a:p>
        </p:txBody>
      </p:sp>
      <p:sp>
        <p:nvSpPr>
          <p:cNvPr id="10" name="TextBox 9">
            <a:extLst>
              <a:ext uri="{FF2B5EF4-FFF2-40B4-BE49-F238E27FC236}">
                <a16:creationId xmlns:a16="http://schemas.microsoft.com/office/drawing/2014/main" id="{DC8A5811-77C2-3C63-543E-FB98DD42C817}"/>
              </a:ext>
            </a:extLst>
          </p:cNvPr>
          <p:cNvSpPr txBox="1"/>
          <p:nvPr/>
        </p:nvSpPr>
        <p:spPr>
          <a:xfrm>
            <a:off x="746677" y="5804486"/>
            <a:ext cx="111617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About 90% of data is for medium size company. </a:t>
            </a:r>
          </a:p>
          <a:p>
            <a:r>
              <a:rPr lang="en-US">
                <a:latin typeface="Calibri"/>
                <a:cs typeface="Calibri"/>
              </a:rPr>
              <a:t>In general, in-person positions pay more than remote positions. </a:t>
            </a:r>
          </a:p>
        </p:txBody>
      </p:sp>
      <p:pic>
        <p:nvPicPr>
          <p:cNvPr id="13" name="Picture 12">
            <a:extLst>
              <a:ext uri="{FF2B5EF4-FFF2-40B4-BE49-F238E27FC236}">
                <a16:creationId xmlns:a16="http://schemas.microsoft.com/office/drawing/2014/main" id="{58C59A11-36E3-29BF-8D18-0BFF6FD4DA0E}"/>
              </a:ext>
            </a:extLst>
          </p:cNvPr>
          <p:cNvPicPr>
            <a:picLocks noChangeAspect="1"/>
          </p:cNvPicPr>
          <p:nvPr/>
        </p:nvPicPr>
        <p:blipFill>
          <a:blip r:embed="rId2"/>
          <a:stretch>
            <a:fillRect/>
          </a:stretch>
        </p:blipFill>
        <p:spPr>
          <a:xfrm>
            <a:off x="0" y="-8801"/>
            <a:ext cx="12192000" cy="688848"/>
          </a:xfrm>
          <a:prstGeom prst="rect">
            <a:avLst/>
          </a:prstGeom>
        </p:spPr>
      </p:pic>
      <p:sp>
        <p:nvSpPr>
          <p:cNvPr id="14" name="TextBox 13">
            <a:extLst>
              <a:ext uri="{FF2B5EF4-FFF2-40B4-BE49-F238E27FC236}">
                <a16:creationId xmlns:a16="http://schemas.microsoft.com/office/drawing/2014/main" id="{9483B843-4C7D-DFCF-9F8F-E1079662CF63}"/>
              </a:ext>
            </a:extLst>
          </p:cNvPr>
          <p:cNvSpPr txBox="1"/>
          <p:nvPr/>
        </p:nvSpPr>
        <p:spPr>
          <a:xfrm>
            <a:off x="895349" y="37418"/>
            <a:ext cx="10842444" cy="584775"/>
          </a:xfrm>
          <a:prstGeom prst="rect">
            <a:avLst/>
          </a:prstGeom>
          <a:noFill/>
        </p:spPr>
        <p:txBody>
          <a:bodyPr wrap="square" lIns="91440" tIns="45720" rIns="91440" bIns="45720" rtlCol="0" anchor="t">
            <a:spAutoFit/>
          </a:bodyPr>
          <a:lstStyle/>
          <a:p>
            <a:r>
              <a:rPr kumimoji="0" lang="en-US" sz="3200" b="0" i="0" u="none" strike="noStrike" kern="1200" cap="all" spc="300" normalizeH="0" baseline="0" noProof="0">
                <a:ln>
                  <a:noFill/>
                </a:ln>
                <a:solidFill>
                  <a:schemeClr val="bg1"/>
                </a:solidFill>
                <a:effectLst/>
                <a:uLnTx/>
                <a:uFillTx/>
                <a:latin typeface="Calibri Light" panose="020F0302020204030204"/>
                <a:ea typeface="+mj-ea"/>
                <a:cs typeface="Calibri Light"/>
              </a:rPr>
              <a:t>Salary per </a:t>
            </a:r>
            <a:r>
              <a:rPr lang="en-US" sz="3200" cap="all" spc="300">
                <a:solidFill>
                  <a:schemeClr val="bg1"/>
                </a:solidFill>
                <a:latin typeface="Calibri Light" panose="020F0302020204030204"/>
                <a:ea typeface="+mj-ea"/>
                <a:cs typeface="Calibri Light"/>
              </a:rPr>
              <a:t>Work setting FOR medium Company</a:t>
            </a:r>
            <a:endParaRPr lang="en-US" sz="3200">
              <a:solidFill>
                <a:schemeClr val="bg1"/>
              </a:solidFill>
            </a:endParaRPr>
          </a:p>
        </p:txBody>
      </p:sp>
      <p:pic>
        <p:nvPicPr>
          <p:cNvPr id="4" name="Picture 3">
            <a:extLst>
              <a:ext uri="{FF2B5EF4-FFF2-40B4-BE49-F238E27FC236}">
                <a16:creationId xmlns:a16="http://schemas.microsoft.com/office/drawing/2014/main" id="{09D2BD17-9DEF-0082-A31B-359CC1D157F2}"/>
              </a:ext>
            </a:extLst>
          </p:cNvPr>
          <p:cNvPicPr>
            <a:picLocks noChangeAspect="1"/>
          </p:cNvPicPr>
          <p:nvPr/>
        </p:nvPicPr>
        <p:blipFill>
          <a:blip r:embed="rId3"/>
          <a:stretch>
            <a:fillRect/>
          </a:stretch>
        </p:blipFill>
        <p:spPr>
          <a:xfrm>
            <a:off x="895349" y="840267"/>
            <a:ext cx="3370772" cy="2488901"/>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170D068C-366A-9FAD-BD68-26A9CF26C0A2}"/>
              </a:ext>
            </a:extLst>
          </p:cNvPr>
          <p:cNvPicPr>
            <a:picLocks noChangeAspect="1"/>
          </p:cNvPicPr>
          <p:nvPr/>
        </p:nvPicPr>
        <p:blipFill>
          <a:blip r:embed="rId4"/>
          <a:stretch>
            <a:fillRect/>
          </a:stretch>
        </p:blipFill>
        <p:spPr>
          <a:xfrm>
            <a:off x="5070085" y="840266"/>
            <a:ext cx="3216396" cy="2301996"/>
          </a:xfrm>
          <a:prstGeom prst="rect">
            <a:avLst/>
          </a:prstGeom>
        </p:spPr>
      </p:pic>
      <p:pic>
        <p:nvPicPr>
          <p:cNvPr id="6" name="Picture 5" descr="A graph of a job category&#10;&#10;Description automatically generated">
            <a:extLst>
              <a:ext uri="{FF2B5EF4-FFF2-40B4-BE49-F238E27FC236}">
                <a16:creationId xmlns:a16="http://schemas.microsoft.com/office/drawing/2014/main" id="{38C3C3B9-8164-E7E4-A643-C53DE82F6A05}"/>
              </a:ext>
            </a:extLst>
          </p:cNvPr>
          <p:cNvPicPr>
            <a:picLocks noChangeAspect="1"/>
          </p:cNvPicPr>
          <p:nvPr/>
        </p:nvPicPr>
        <p:blipFill>
          <a:blip r:embed="rId5"/>
          <a:stretch>
            <a:fillRect/>
          </a:stretch>
        </p:blipFill>
        <p:spPr>
          <a:xfrm>
            <a:off x="1153783" y="3557586"/>
            <a:ext cx="2853907" cy="2158223"/>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7A8EDAC1-489E-8325-AFAF-F36469A37EA3}"/>
              </a:ext>
            </a:extLst>
          </p:cNvPr>
          <p:cNvPicPr>
            <a:picLocks noChangeAspect="1"/>
          </p:cNvPicPr>
          <p:nvPr/>
        </p:nvPicPr>
        <p:blipFill>
          <a:blip r:embed="rId6"/>
          <a:stretch>
            <a:fillRect/>
          </a:stretch>
        </p:blipFill>
        <p:spPr>
          <a:xfrm>
            <a:off x="5390251" y="3428191"/>
            <a:ext cx="2777347" cy="2158222"/>
          </a:xfrm>
          <a:prstGeom prst="rect">
            <a:avLst/>
          </a:prstGeom>
        </p:spPr>
      </p:pic>
    </p:spTree>
    <p:extLst>
      <p:ext uri="{BB962C8B-B14F-4D97-AF65-F5344CB8AC3E}">
        <p14:creationId xmlns:p14="http://schemas.microsoft.com/office/powerpoint/2010/main" val="1997004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11A116-E31C-34E8-C91C-798FE9BC07D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kern="1200">
                <a:solidFill>
                  <a:schemeClr val="bg1"/>
                </a:solidFill>
                <a:latin typeface="+mj-lt"/>
                <a:ea typeface="+mj-ea"/>
                <a:cs typeface="+mj-cs"/>
              </a:rPr>
              <a:t>Do Company Size and title Matter?</a:t>
            </a:r>
          </a:p>
        </p:txBody>
      </p:sp>
      <p:sp>
        <p:nvSpPr>
          <p:cNvPr id="3" name="Slide Number Placeholder 2">
            <a:extLst>
              <a:ext uri="{FF2B5EF4-FFF2-40B4-BE49-F238E27FC236}">
                <a16:creationId xmlns:a16="http://schemas.microsoft.com/office/drawing/2014/main" id="{E19A7D5D-EED6-7454-D3DF-5489EDC95F86}"/>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15</a:t>
            </a:fld>
            <a:endParaRPr lang="en-US"/>
          </a:p>
        </p:txBody>
      </p:sp>
      <p:sp>
        <p:nvSpPr>
          <p:cNvPr id="4" name="TextBox 3">
            <a:extLst>
              <a:ext uri="{FF2B5EF4-FFF2-40B4-BE49-F238E27FC236}">
                <a16:creationId xmlns:a16="http://schemas.microsoft.com/office/drawing/2014/main" id="{F38EA6C4-C11C-4746-47FD-B710C7ED9AFF}"/>
              </a:ext>
            </a:extLst>
          </p:cNvPr>
          <p:cNvSpPr txBox="1"/>
          <p:nvPr/>
        </p:nvSpPr>
        <p:spPr>
          <a:xfrm>
            <a:off x="1258528" y="1936955"/>
            <a:ext cx="9674941"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Using a linear model, we can see if these factors are significant predictors looking at p-values</a:t>
            </a:r>
            <a:endParaRPr lang="en-US"/>
          </a:p>
        </p:txBody>
      </p:sp>
      <p:pic>
        <p:nvPicPr>
          <p:cNvPr id="6" name="Picture 5" descr="A black background with orange text&#10;&#10;Description automatically generated">
            <a:extLst>
              <a:ext uri="{FF2B5EF4-FFF2-40B4-BE49-F238E27FC236}">
                <a16:creationId xmlns:a16="http://schemas.microsoft.com/office/drawing/2014/main" id="{B7092BF8-1210-7655-27FA-5FB4C8FFA09C}"/>
              </a:ext>
            </a:extLst>
          </p:cNvPr>
          <p:cNvPicPr>
            <a:picLocks noChangeAspect="1"/>
          </p:cNvPicPr>
          <p:nvPr/>
        </p:nvPicPr>
        <p:blipFill>
          <a:blip r:embed="rId2"/>
          <a:stretch>
            <a:fillRect/>
          </a:stretch>
        </p:blipFill>
        <p:spPr>
          <a:xfrm>
            <a:off x="1366684" y="3221684"/>
            <a:ext cx="8534400" cy="793172"/>
          </a:xfrm>
          <a:prstGeom prst="rect">
            <a:avLst/>
          </a:prstGeom>
        </p:spPr>
      </p:pic>
      <p:cxnSp>
        <p:nvCxnSpPr>
          <p:cNvPr id="7" name="Straight Arrow Connector 6">
            <a:extLst>
              <a:ext uri="{FF2B5EF4-FFF2-40B4-BE49-F238E27FC236}">
                <a16:creationId xmlns:a16="http://schemas.microsoft.com/office/drawing/2014/main" id="{1F107395-2301-1DC6-3BC9-2BF110CA4D66}"/>
              </a:ext>
            </a:extLst>
          </p:cNvPr>
          <p:cNvCxnSpPr/>
          <p:nvPr/>
        </p:nvCxnSpPr>
        <p:spPr>
          <a:xfrm>
            <a:off x="5034423" y="2259267"/>
            <a:ext cx="1180854" cy="11995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FFE6B0-1D5F-E9B7-69B4-2B6BC9D39287}"/>
              </a:ext>
            </a:extLst>
          </p:cNvPr>
          <p:cNvCxnSpPr>
            <a:cxnSpLocks/>
          </p:cNvCxnSpPr>
          <p:nvPr/>
        </p:nvCxnSpPr>
        <p:spPr>
          <a:xfrm>
            <a:off x="4734539" y="2244518"/>
            <a:ext cx="30479" cy="12929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screenshot of a black screen&#10;&#10;Description automatically generated">
            <a:extLst>
              <a:ext uri="{FF2B5EF4-FFF2-40B4-BE49-F238E27FC236}">
                <a16:creationId xmlns:a16="http://schemas.microsoft.com/office/drawing/2014/main" id="{43C84B4A-B8D6-FC99-F355-5692625C3846}"/>
              </a:ext>
            </a:extLst>
          </p:cNvPr>
          <p:cNvPicPr>
            <a:picLocks noChangeAspect="1"/>
          </p:cNvPicPr>
          <p:nvPr/>
        </p:nvPicPr>
        <p:blipFill>
          <a:blip r:embed="rId3"/>
          <a:stretch>
            <a:fillRect/>
          </a:stretch>
        </p:blipFill>
        <p:spPr>
          <a:xfrm>
            <a:off x="814540" y="4401779"/>
            <a:ext cx="2569293" cy="2075837"/>
          </a:xfrm>
          <a:prstGeom prst="rect">
            <a:avLst/>
          </a:prstGeom>
        </p:spPr>
      </p:pic>
      <p:pic>
        <p:nvPicPr>
          <p:cNvPr id="12" name="Picture 11" descr="A black rectangular sign with white numbers&#10;&#10;Description automatically generated">
            <a:extLst>
              <a:ext uri="{FF2B5EF4-FFF2-40B4-BE49-F238E27FC236}">
                <a16:creationId xmlns:a16="http://schemas.microsoft.com/office/drawing/2014/main" id="{EE7242C3-2502-8F77-95A4-EE750F3DF408}"/>
              </a:ext>
            </a:extLst>
          </p:cNvPr>
          <p:cNvPicPr>
            <a:picLocks noChangeAspect="1"/>
          </p:cNvPicPr>
          <p:nvPr/>
        </p:nvPicPr>
        <p:blipFill>
          <a:blip r:embed="rId4"/>
          <a:stretch>
            <a:fillRect/>
          </a:stretch>
        </p:blipFill>
        <p:spPr>
          <a:xfrm>
            <a:off x="3381990" y="4401779"/>
            <a:ext cx="688873" cy="2075836"/>
          </a:xfrm>
          <a:prstGeom prst="rect">
            <a:avLst/>
          </a:prstGeom>
        </p:spPr>
      </p:pic>
      <p:sp>
        <p:nvSpPr>
          <p:cNvPr id="13" name="TextBox 12">
            <a:extLst>
              <a:ext uri="{FF2B5EF4-FFF2-40B4-BE49-F238E27FC236}">
                <a16:creationId xmlns:a16="http://schemas.microsoft.com/office/drawing/2014/main" id="{0812AAC4-DECA-602C-995D-50746FAA43F5}"/>
              </a:ext>
            </a:extLst>
          </p:cNvPr>
          <p:cNvSpPr txBox="1"/>
          <p:nvPr/>
        </p:nvSpPr>
        <p:spPr>
          <a:xfrm>
            <a:off x="4316361" y="5407741"/>
            <a:ext cx="7039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&lt;-- p-values are miniscule, showing that these factors are important</a:t>
            </a:r>
            <a:endParaRPr lang="en-US"/>
          </a:p>
        </p:txBody>
      </p:sp>
      <p:sp>
        <p:nvSpPr>
          <p:cNvPr id="5" name="TextBox 4">
            <a:extLst>
              <a:ext uri="{FF2B5EF4-FFF2-40B4-BE49-F238E27FC236}">
                <a16:creationId xmlns:a16="http://schemas.microsoft.com/office/drawing/2014/main" id="{4D622C56-2CE1-9844-B059-A76463F6F42C}"/>
              </a:ext>
            </a:extLst>
          </p:cNvPr>
          <p:cNvSpPr txBox="1"/>
          <p:nvPr/>
        </p:nvSpPr>
        <p:spPr>
          <a:xfrm>
            <a:off x="639704" y="2568222"/>
            <a:ext cx="2216386"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err="1">
                <a:ea typeface="Calibri"/>
                <a:cs typeface="Calibri"/>
              </a:rPr>
              <a:t>statsmodels</a:t>
            </a:r>
            <a:r>
              <a:rPr lang="en-US">
                <a:ea typeface="Calibri"/>
                <a:cs typeface="Calibri"/>
              </a:rPr>
              <a:t> package</a:t>
            </a:r>
            <a:endParaRPr lang="en-US"/>
          </a:p>
        </p:txBody>
      </p:sp>
      <p:sp>
        <p:nvSpPr>
          <p:cNvPr id="14" name="Arrow: Down 13">
            <a:extLst>
              <a:ext uri="{FF2B5EF4-FFF2-40B4-BE49-F238E27FC236}">
                <a16:creationId xmlns:a16="http://schemas.microsoft.com/office/drawing/2014/main" id="{3917FD5F-62FE-1376-4B51-DE67C8CE71D2}"/>
              </a:ext>
            </a:extLst>
          </p:cNvPr>
          <p:cNvSpPr/>
          <p:nvPr/>
        </p:nvSpPr>
        <p:spPr>
          <a:xfrm rot="-3060000">
            <a:off x="2604208" y="2842130"/>
            <a:ext cx="169334" cy="423333"/>
          </a:xfrm>
          <a:prstGeom prst="downArrow">
            <a:avLst/>
          </a:prstGeom>
          <a:solidFill>
            <a:srgbClr val="ED7D3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8186739-0ADF-C512-FD04-432FBC683090}"/>
              </a:ext>
            </a:extLst>
          </p:cNvPr>
          <p:cNvPicPr>
            <a:picLocks noChangeAspect="1"/>
          </p:cNvPicPr>
          <p:nvPr/>
        </p:nvPicPr>
        <p:blipFill>
          <a:blip r:embed="rId5"/>
          <a:stretch>
            <a:fillRect/>
          </a:stretch>
        </p:blipFill>
        <p:spPr>
          <a:xfrm>
            <a:off x="-2" y="446959"/>
            <a:ext cx="12192000" cy="213360"/>
          </a:xfrm>
          <a:prstGeom prst="rect">
            <a:avLst/>
          </a:prstGeom>
        </p:spPr>
      </p:pic>
    </p:spTree>
    <p:extLst>
      <p:ext uri="{BB962C8B-B14F-4D97-AF65-F5344CB8AC3E}">
        <p14:creationId xmlns:p14="http://schemas.microsoft.com/office/powerpoint/2010/main" val="4291160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563313-534D-5C0E-F5EB-BDC3B12DDDD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60E8C07-53D9-EB7A-9D35-781538FA7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5CB75-9BA9-7BCB-351D-BEF3DFAE65D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kern="1200">
                <a:solidFill>
                  <a:schemeClr val="bg1"/>
                </a:solidFill>
                <a:latin typeface="+mj-lt"/>
                <a:ea typeface="+mj-ea"/>
                <a:cs typeface="+mj-cs"/>
              </a:rPr>
              <a:t>Do Company Size and title Matter?</a:t>
            </a:r>
          </a:p>
        </p:txBody>
      </p:sp>
      <p:sp>
        <p:nvSpPr>
          <p:cNvPr id="3" name="Slide Number Placeholder 2">
            <a:extLst>
              <a:ext uri="{FF2B5EF4-FFF2-40B4-BE49-F238E27FC236}">
                <a16:creationId xmlns:a16="http://schemas.microsoft.com/office/drawing/2014/main" id="{35DB24FD-B31E-4644-EB01-72A8B1B2C64E}"/>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16</a:t>
            </a:fld>
            <a:endParaRPr lang="en-US"/>
          </a:p>
        </p:txBody>
      </p:sp>
      <p:graphicFrame>
        <p:nvGraphicFramePr>
          <p:cNvPr id="5" name="Table 4">
            <a:extLst>
              <a:ext uri="{FF2B5EF4-FFF2-40B4-BE49-F238E27FC236}">
                <a16:creationId xmlns:a16="http://schemas.microsoft.com/office/drawing/2014/main" id="{6E34CA47-E38A-2039-B466-CD04AFE78BCD}"/>
              </a:ext>
            </a:extLst>
          </p:cNvPr>
          <p:cNvGraphicFramePr>
            <a:graphicFrameLocks noGrp="1"/>
          </p:cNvGraphicFramePr>
          <p:nvPr>
            <p:extLst>
              <p:ext uri="{D42A27DB-BD31-4B8C-83A1-F6EECF244321}">
                <p14:modId xmlns:p14="http://schemas.microsoft.com/office/powerpoint/2010/main" val="1097009474"/>
              </p:ext>
            </p:extLst>
          </p:nvPr>
        </p:nvGraphicFramePr>
        <p:xfrm>
          <a:off x="721479" y="1675227"/>
          <a:ext cx="10749033" cy="4394208"/>
        </p:xfrm>
        <a:graphic>
          <a:graphicData uri="http://schemas.openxmlformats.org/drawingml/2006/table">
            <a:tbl>
              <a:tblPr firstRow="1" bandRow="1">
                <a:noFill/>
                <a:tableStyleId>{5C22544A-7EE6-4342-B048-85BDC9FD1C3A}</a:tableStyleId>
              </a:tblPr>
              <a:tblGrid>
                <a:gridCol w="5300869">
                  <a:extLst>
                    <a:ext uri="{9D8B030D-6E8A-4147-A177-3AD203B41FA5}">
                      <a16:colId xmlns:a16="http://schemas.microsoft.com/office/drawing/2014/main" val="1808755266"/>
                    </a:ext>
                  </a:extLst>
                </a:gridCol>
                <a:gridCol w="827851">
                  <a:extLst>
                    <a:ext uri="{9D8B030D-6E8A-4147-A177-3AD203B41FA5}">
                      <a16:colId xmlns:a16="http://schemas.microsoft.com/office/drawing/2014/main" val="1046801443"/>
                    </a:ext>
                  </a:extLst>
                </a:gridCol>
                <a:gridCol w="1402025">
                  <a:extLst>
                    <a:ext uri="{9D8B030D-6E8A-4147-A177-3AD203B41FA5}">
                      <a16:colId xmlns:a16="http://schemas.microsoft.com/office/drawing/2014/main" val="1174390931"/>
                    </a:ext>
                  </a:extLst>
                </a:gridCol>
                <a:gridCol w="1755788">
                  <a:extLst>
                    <a:ext uri="{9D8B030D-6E8A-4147-A177-3AD203B41FA5}">
                      <a16:colId xmlns:a16="http://schemas.microsoft.com/office/drawing/2014/main" val="1499979486"/>
                    </a:ext>
                  </a:extLst>
                </a:gridCol>
                <a:gridCol w="1462500">
                  <a:extLst>
                    <a:ext uri="{9D8B030D-6E8A-4147-A177-3AD203B41FA5}">
                      <a16:colId xmlns:a16="http://schemas.microsoft.com/office/drawing/2014/main" val="436080108"/>
                    </a:ext>
                  </a:extLst>
                </a:gridCol>
              </a:tblGrid>
              <a:tr h="366184">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149463" marR="7785" marT="74731" marB="74731"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n-US" sz="1200" b="1" i="0" u="none" strike="noStrike" err="1">
                          <a:solidFill>
                            <a:schemeClr val="tx1">
                              <a:lumMod val="75000"/>
                              <a:lumOff val="25000"/>
                            </a:schemeClr>
                          </a:solidFill>
                          <a:effectLst/>
                          <a:latin typeface="Calibri"/>
                        </a:rPr>
                        <a:t>Coef</a:t>
                      </a:r>
                    </a:p>
                  </a:txBody>
                  <a:tcPr marL="149463" marR="7785" marT="74731" marB="74731"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endParaRPr lang="en-US" sz="1200" b="1" i="0" u="none" strike="noStrike">
                        <a:solidFill>
                          <a:schemeClr val="tx1">
                            <a:lumMod val="75000"/>
                            <a:lumOff val="25000"/>
                          </a:schemeClr>
                        </a:solidFill>
                        <a:effectLst/>
                        <a:latin typeface="Calibri" panose="020F0502020204030204" pitchFamily="34" charset="0"/>
                      </a:endParaRPr>
                    </a:p>
                  </a:txBody>
                  <a:tcPr marL="149463" marR="7785" marT="74731" marB="74731"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n-US" sz="1200" b="1" i="0" u="none" strike="noStrike">
                          <a:solidFill>
                            <a:schemeClr val="tx1">
                              <a:lumMod val="75000"/>
                              <a:lumOff val="25000"/>
                            </a:schemeClr>
                          </a:solidFill>
                          <a:effectLst/>
                          <a:latin typeface="Calibri"/>
                        </a:rPr>
                        <a:t>Group</a:t>
                      </a:r>
                    </a:p>
                  </a:txBody>
                  <a:tcPr marL="149463" marR="7785" marT="74731" marB="74731"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n-US" sz="1200" b="1" i="0" u="none" strike="noStrike">
                          <a:solidFill>
                            <a:schemeClr val="tx1">
                              <a:lumMod val="75000"/>
                              <a:lumOff val="25000"/>
                            </a:schemeClr>
                          </a:solidFill>
                          <a:effectLst/>
                          <a:latin typeface="Calibri"/>
                        </a:rPr>
                        <a:t>Modeled salary</a:t>
                      </a:r>
                    </a:p>
                  </a:txBody>
                  <a:tcPr marL="149463" marR="7785" marT="74731" marB="74731"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3233224591"/>
                  </a:ext>
                </a:extLst>
              </a:tr>
              <a:tr h="366184">
                <a:tc>
                  <a:txBody>
                    <a:bodyPr/>
                    <a:lstStyle/>
                    <a:p>
                      <a:pPr algn="l" fontAlgn="b"/>
                      <a:r>
                        <a:rPr lang="en-US" sz="1200" b="0" i="0" u="none" strike="noStrike">
                          <a:solidFill>
                            <a:schemeClr val="tx1">
                              <a:lumMod val="75000"/>
                              <a:lumOff val="25000"/>
                            </a:schemeClr>
                          </a:solidFill>
                          <a:effectLst/>
                          <a:latin typeface="Calibri"/>
                        </a:rPr>
                        <a:t>Intercept (Entry-Large)</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120784</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Large-Entry</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$120,784</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322186290"/>
                  </a:ext>
                </a:extLst>
              </a:tr>
              <a:tr h="366184">
                <a:tc>
                  <a:txBody>
                    <a:bodyPr/>
                    <a:lstStyle/>
                    <a:p>
                      <a:pPr algn="l" fontAlgn="b"/>
                      <a:r>
                        <a:rPr lang="en-US" sz="1200" b="0" i="0" u="none" strike="noStrike">
                          <a:solidFill>
                            <a:schemeClr val="tx1">
                              <a:lumMod val="75000"/>
                              <a:lumOff val="25000"/>
                            </a:schemeClr>
                          </a:solidFill>
                          <a:effectLst/>
                          <a:latin typeface="Calibri"/>
                        </a:rPr>
                        <a:t>company_size[Medium]</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-16368</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1200" b="0" i="0" u="none" strike="noStrike">
                          <a:solidFill>
                            <a:schemeClr val="tx1">
                              <a:lumMod val="75000"/>
                              <a:lumOff val="25000"/>
                            </a:schemeClr>
                          </a:solidFill>
                          <a:effectLst/>
                          <a:latin typeface="Calibri"/>
                        </a:rPr>
                        <a:t>Large-Mid-level</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$169,143</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858246444"/>
                  </a:ext>
                </a:extLst>
              </a:tr>
              <a:tr h="366184">
                <a:tc>
                  <a:txBody>
                    <a:bodyPr/>
                    <a:lstStyle/>
                    <a:p>
                      <a:pPr algn="l" fontAlgn="b"/>
                      <a:r>
                        <a:rPr lang="en-US" sz="1200" b="0" i="0" u="none" strike="noStrike">
                          <a:solidFill>
                            <a:schemeClr val="tx1">
                              <a:lumMod val="75000"/>
                              <a:lumOff val="25000"/>
                            </a:schemeClr>
                          </a:solidFill>
                          <a:effectLst/>
                          <a:latin typeface="Calibri"/>
                        </a:rPr>
                        <a:t>company_size[Small]</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-10784</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Large-Senior</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$173,870</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025975264"/>
                  </a:ext>
                </a:extLst>
              </a:tr>
              <a:tr h="366184">
                <a:tc>
                  <a:txBody>
                    <a:bodyPr/>
                    <a:lstStyle/>
                    <a:p>
                      <a:pPr algn="l" fontAlgn="b"/>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[Executive]</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113383</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1200" b="0" i="0" u="none" strike="noStrike">
                          <a:solidFill>
                            <a:schemeClr val="tx1">
                              <a:lumMod val="75000"/>
                              <a:lumOff val="25000"/>
                            </a:schemeClr>
                          </a:solidFill>
                          <a:effectLst/>
                          <a:latin typeface="Calibri"/>
                        </a:rPr>
                        <a:t>Large-Executive</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$234,167</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860120480"/>
                  </a:ext>
                </a:extLst>
              </a:tr>
              <a:tr h="366184">
                <a:tc>
                  <a:txBody>
                    <a:bodyPr/>
                    <a:lstStyle/>
                    <a:p>
                      <a:pPr algn="l" fontAlgn="b"/>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[Mid-level]</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48359</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Medium-Entry</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$104,416</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086523642"/>
                  </a:ext>
                </a:extLst>
              </a:tr>
              <a:tr h="366184">
                <a:tc>
                  <a:txBody>
                    <a:bodyPr/>
                    <a:lstStyle/>
                    <a:p>
                      <a:pPr algn="l" fontAlgn="b"/>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[Senior]</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53086</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1200" b="0" i="0" u="none" strike="noStrike">
                          <a:solidFill>
                            <a:schemeClr val="tx1">
                              <a:lumMod val="75000"/>
                              <a:lumOff val="25000"/>
                            </a:schemeClr>
                          </a:solidFill>
                          <a:effectLst/>
                          <a:latin typeface="Calibri"/>
                        </a:rPr>
                        <a:t>Medium-Mid-level</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$129,740</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879375382"/>
                  </a:ext>
                </a:extLst>
              </a:tr>
              <a:tr h="366184">
                <a:tc>
                  <a:txBody>
                    <a:bodyPr/>
                    <a:lstStyle/>
                    <a:p>
                      <a:pPr algn="l" fontAlgn="b"/>
                      <a:r>
                        <a:rPr lang="en-US" sz="1200" b="0" i="0" u="none" strike="noStrike" err="1">
                          <a:solidFill>
                            <a:schemeClr val="tx1">
                              <a:lumMod val="75000"/>
                              <a:lumOff val="25000"/>
                            </a:schemeClr>
                          </a:solidFill>
                          <a:effectLst/>
                          <a:latin typeface="Calibri"/>
                        </a:rPr>
                        <a:t>company_size</a:t>
                      </a:r>
                      <a:r>
                        <a:rPr lang="en-US" sz="1200" b="0" i="0" u="none" strike="noStrike">
                          <a:solidFill>
                            <a:schemeClr val="tx1">
                              <a:lumMod val="75000"/>
                              <a:lumOff val="25000"/>
                            </a:schemeClr>
                          </a:solidFill>
                          <a:effectLst/>
                          <a:latin typeface="Calibri"/>
                        </a:rPr>
                        <a:t>[Medium]:</a:t>
                      </a:r>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[Executive]</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-26202</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Medium-Senior</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$168,491</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238182887"/>
                  </a:ext>
                </a:extLst>
              </a:tr>
              <a:tr h="366184">
                <a:tc>
                  <a:txBody>
                    <a:bodyPr/>
                    <a:lstStyle/>
                    <a:p>
                      <a:pPr algn="l" fontAlgn="b"/>
                      <a:r>
                        <a:rPr lang="en-US" sz="1200" b="0" i="0" u="none" strike="noStrike" err="1">
                          <a:solidFill>
                            <a:schemeClr val="tx1">
                              <a:lumMod val="75000"/>
                              <a:lumOff val="25000"/>
                            </a:schemeClr>
                          </a:solidFill>
                          <a:effectLst/>
                          <a:latin typeface="Calibri"/>
                        </a:rPr>
                        <a:t>company_size</a:t>
                      </a:r>
                      <a:r>
                        <a:rPr lang="en-US" sz="1200" b="0" i="0" u="none" strike="noStrike">
                          <a:solidFill>
                            <a:schemeClr val="tx1">
                              <a:lumMod val="75000"/>
                              <a:lumOff val="25000"/>
                            </a:schemeClr>
                          </a:solidFill>
                          <a:effectLst/>
                          <a:latin typeface="Calibri"/>
                        </a:rPr>
                        <a:t>[Medium]:</a:t>
                      </a:r>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[Mid-level]</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-23035</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1200" b="0" i="0" u="none" strike="noStrike">
                          <a:solidFill>
                            <a:schemeClr val="tx1">
                              <a:lumMod val="75000"/>
                              <a:lumOff val="25000"/>
                            </a:schemeClr>
                          </a:solidFill>
                          <a:effectLst/>
                          <a:latin typeface="Calibri"/>
                        </a:rPr>
                        <a:t>Medium-Executive</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$131,300</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92690564"/>
                  </a:ext>
                </a:extLst>
              </a:tr>
              <a:tr h="366184">
                <a:tc>
                  <a:txBody>
                    <a:bodyPr/>
                    <a:lstStyle/>
                    <a:p>
                      <a:pPr algn="l" fontAlgn="b"/>
                      <a:r>
                        <a:rPr lang="en-US" sz="1200" b="0" i="0" u="none" strike="noStrike" err="1">
                          <a:solidFill>
                            <a:schemeClr val="tx1">
                              <a:lumMod val="75000"/>
                              <a:lumOff val="25000"/>
                            </a:schemeClr>
                          </a:solidFill>
                          <a:effectLst/>
                          <a:latin typeface="Calibri"/>
                        </a:rPr>
                        <a:t>company_size</a:t>
                      </a:r>
                      <a:r>
                        <a:rPr lang="en-US" sz="1200" b="0" i="0" u="none" strike="noStrike">
                          <a:solidFill>
                            <a:schemeClr val="tx1">
                              <a:lumMod val="75000"/>
                              <a:lumOff val="25000"/>
                            </a:schemeClr>
                          </a:solidFill>
                          <a:effectLst/>
                          <a:latin typeface="Calibri"/>
                        </a:rPr>
                        <a:t>[Small]:</a:t>
                      </a:r>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[Mid-level]</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-7734</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Small-Entry</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$110,000</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111541961"/>
                  </a:ext>
                </a:extLst>
              </a:tr>
              <a:tr h="366184">
                <a:tc>
                  <a:txBody>
                    <a:bodyPr/>
                    <a:lstStyle/>
                    <a:p>
                      <a:pPr algn="l" fontAlgn="b"/>
                      <a:r>
                        <a:rPr lang="en-US" sz="1200" b="0" i="0" u="none" strike="noStrike" err="1">
                          <a:solidFill>
                            <a:schemeClr val="tx1">
                              <a:lumMod val="75000"/>
                              <a:lumOff val="25000"/>
                            </a:schemeClr>
                          </a:solidFill>
                          <a:effectLst/>
                          <a:latin typeface="Calibri"/>
                        </a:rPr>
                        <a:t>company_size</a:t>
                      </a:r>
                      <a:r>
                        <a:rPr lang="en-US" sz="1200" b="0" i="0" u="none" strike="noStrike">
                          <a:solidFill>
                            <a:schemeClr val="tx1">
                              <a:lumMod val="75000"/>
                              <a:lumOff val="25000"/>
                            </a:schemeClr>
                          </a:solidFill>
                          <a:effectLst/>
                          <a:latin typeface="Calibri"/>
                        </a:rPr>
                        <a:t>[Medium]:</a:t>
                      </a:r>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[Senior]</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10989</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1200" b="0" i="0" u="none" strike="noStrike">
                          <a:solidFill>
                            <a:schemeClr val="tx1">
                              <a:lumMod val="75000"/>
                              <a:lumOff val="25000"/>
                            </a:schemeClr>
                          </a:solidFill>
                          <a:effectLst/>
                          <a:latin typeface="Calibri"/>
                        </a:rPr>
                        <a:t>Small-Mid-level</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r" fontAlgn="b"/>
                      <a:r>
                        <a:rPr lang="en-US" sz="1200" b="0" i="0" u="none" strike="noStrike">
                          <a:solidFill>
                            <a:schemeClr val="tx1">
                              <a:lumMod val="75000"/>
                              <a:lumOff val="25000"/>
                            </a:schemeClr>
                          </a:solidFill>
                          <a:effectLst/>
                          <a:latin typeface="Calibri"/>
                        </a:rPr>
                        <a:t>$150,625</a:t>
                      </a:r>
                    </a:p>
                  </a:txBody>
                  <a:tcPr marL="149463" marR="7785" marT="74731" marB="74731" anchor="b">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357657677"/>
                  </a:ext>
                </a:extLst>
              </a:tr>
              <a:tr h="366184">
                <a:tc>
                  <a:txBody>
                    <a:bodyPr/>
                    <a:lstStyle/>
                    <a:p>
                      <a:pPr algn="l" fontAlgn="b"/>
                      <a:r>
                        <a:rPr lang="en-US" sz="1200" b="0" i="0" u="none" strike="noStrike" err="1">
                          <a:solidFill>
                            <a:schemeClr val="tx1">
                              <a:lumMod val="75000"/>
                              <a:lumOff val="25000"/>
                            </a:schemeClr>
                          </a:solidFill>
                          <a:effectLst/>
                          <a:latin typeface="Calibri"/>
                        </a:rPr>
                        <a:t>company_size</a:t>
                      </a:r>
                      <a:r>
                        <a:rPr lang="en-US" sz="1200" b="0" i="0" u="none" strike="noStrike">
                          <a:solidFill>
                            <a:schemeClr val="tx1">
                              <a:lumMod val="75000"/>
                              <a:lumOff val="25000"/>
                            </a:schemeClr>
                          </a:solidFill>
                          <a:effectLst/>
                          <a:latin typeface="Calibri"/>
                        </a:rPr>
                        <a:t>[Small]:</a:t>
                      </a:r>
                      <a:r>
                        <a:rPr lang="en-US" sz="1200" b="0" i="0" u="none" strike="noStrike" err="1">
                          <a:solidFill>
                            <a:schemeClr val="tx1">
                              <a:lumMod val="75000"/>
                              <a:lumOff val="25000"/>
                            </a:schemeClr>
                          </a:solidFill>
                          <a:effectLst/>
                          <a:latin typeface="Calibri"/>
                        </a:rPr>
                        <a:t>experience_level</a:t>
                      </a:r>
                      <a:r>
                        <a:rPr lang="en-US" sz="1200" b="0" i="0" u="none" strike="noStrike">
                          <a:solidFill>
                            <a:schemeClr val="tx1">
                              <a:lumMod val="75000"/>
                              <a:lumOff val="25000"/>
                            </a:schemeClr>
                          </a:solidFill>
                          <a:effectLst/>
                          <a:latin typeface="Calibri"/>
                        </a:rPr>
                        <a:t>[Senior]</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-19228</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endParaRPr lang="en-US" sz="1200" b="0" i="0" u="none" strike="noStrike">
                        <a:solidFill>
                          <a:schemeClr val="tx1">
                            <a:lumMod val="75000"/>
                            <a:lumOff val="25000"/>
                          </a:schemeClr>
                        </a:solidFill>
                        <a:effectLst/>
                        <a:latin typeface="Calibri" panose="020F0502020204030204" pitchFamily="34" charset="0"/>
                      </a:endParaRP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1200" b="0" i="0" u="none" strike="noStrike">
                          <a:solidFill>
                            <a:schemeClr val="tx1">
                              <a:lumMod val="75000"/>
                              <a:lumOff val="25000"/>
                            </a:schemeClr>
                          </a:solidFill>
                          <a:effectLst/>
                          <a:latin typeface="Calibri"/>
                        </a:rPr>
                        <a:t>Small-Senior</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r" fontAlgn="b"/>
                      <a:r>
                        <a:rPr lang="en-US" sz="1200" b="0" i="0" u="none" strike="noStrike">
                          <a:solidFill>
                            <a:schemeClr val="tx1">
                              <a:lumMod val="75000"/>
                              <a:lumOff val="25000"/>
                            </a:schemeClr>
                          </a:solidFill>
                          <a:effectLst/>
                          <a:latin typeface="Calibri"/>
                        </a:rPr>
                        <a:t>$139,131</a:t>
                      </a:r>
                    </a:p>
                  </a:txBody>
                  <a:tcPr marL="149463" marR="7785" marT="74731" marB="74731"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159737854"/>
                  </a:ext>
                </a:extLst>
              </a:tr>
            </a:tbl>
          </a:graphicData>
        </a:graphic>
      </p:graphicFrame>
      <p:cxnSp>
        <p:nvCxnSpPr>
          <p:cNvPr id="6" name="Straight Arrow Connector 5">
            <a:extLst>
              <a:ext uri="{FF2B5EF4-FFF2-40B4-BE49-F238E27FC236}">
                <a16:creationId xmlns:a16="http://schemas.microsoft.com/office/drawing/2014/main" id="{341C1BB1-D802-2A02-852C-C1B2592DDFCA}"/>
              </a:ext>
            </a:extLst>
          </p:cNvPr>
          <p:cNvCxnSpPr>
            <a:cxnSpLocks/>
          </p:cNvCxnSpPr>
          <p:nvPr/>
        </p:nvCxnSpPr>
        <p:spPr>
          <a:xfrm flipH="1" flipV="1">
            <a:off x="2232726" y="5387474"/>
            <a:ext cx="1457590" cy="9492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1FD5605-B2E3-A67D-3080-E06F84D14FEC}"/>
              </a:ext>
            </a:extLst>
          </p:cNvPr>
          <p:cNvSpPr txBox="1"/>
          <p:nvPr/>
        </p:nvSpPr>
        <p:spPr>
          <a:xfrm>
            <a:off x="3668888" y="6274740"/>
            <a:ext cx="84346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Explores </a:t>
            </a:r>
            <a:r>
              <a:rPr lang="en-US" sz="1600">
                <a:solidFill>
                  <a:srgbClr val="FF0000"/>
                </a:solidFill>
                <a:ea typeface="Calibri"/>
                <a:cs typeface="Calibri"/>
              </a:rPr>
              <a:t>interaction </a:t>
            </a:r>
            <a:r>
              <a:rPr lang="en-US" sz="1600">
                <a:ea typeface="Calibri"/>
                <a:cs typeface="Calibri"/>
              </a:rPr>
              <a:t>effect ... whether experience level is treated differently across company sizes  </a:t>
            </a:r>
            <a:endParaRPr lang="en-US" sz="1600"/>
          </a:p>
        </p:txBody>
      </p:sp>
      <p:pic>
        <p:nvPicPr>
          <p:cNvPr id="4" name="Picture 3">
            <a:extLst>
              <a:ext uri="{FF2B5EF4-FFF2-40B4-BE49-F238E27FC236}">
                <a16:creationId xmlns:a16="http://schemas.microsoft.com/office/drawing/2014/main" id="{BC55F862-1A79-91B9-4D1F-A0560E6C564C}"/>
              </a:ext>
            </a:extLst>
          </p:cNvPr>
          <p:cNvPicPr>
            <a:picLocks noChangeAspect="1"/>
          </p:cNvPicPr>
          <p:nvPr/>
        </p:nvPicPr>
        <p:blipFill>
          <a:blip r:embed="rId2"/>
          <a:stretch>
            <a:fillRect/>
          </a:stretch>
        </p:blipFill>
        <p:spPr>
          <a:xfrm>
            <a:off x="-5" y="443256"/>
            <a:ext cx="12192000" cy="213360"/>
          </a:xfrm>
          <a:prstGeom prst="rect">
            <a:avLst/>
          </a:prstGeom>
        </p:spPr>
      </p:pic>
    </p:spTree>
    <p:extLst>
      <p:ext uri="{BB962C8B-B14F-4D97-AF65-F5344CB8AC3E}">
        <p14:creationId xmlns:p14="http://schemas.microsoft.com/office/powerpoint/2010/main" val="3491725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6B4025-F9BB-B4FE-30F9-B35F8BCAF0E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94210C6-F9F2-F583-16A8-0D2A534CC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55272-00A1-B0EC-8F9F-7096E3F55AE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kern="1200">
                <a:solidFill>
                  <a:schemeClr val="bg1"/>
                </a:solidFill>
                <a:latin typeface="+mj-lt"/>
                <a:ea typeface="+mj-ea"/>
                <a:cs typeface="+mj-cs"/>
              </a:rPr>
              <a:t>Company Size and title </a:t>
            </a:r>
            <a:r>
              <a:rPr lang="en-US" sz="3200">
                <a:solidFill>
                  <a:schemeClr val="bg1"/>
                </a:solidFill>
              </a:rPr>
              <a:t>- Modeled</a:t>
            </a:r>
            <a:endParaRPr lang="en-US" sz="3200" kern="1200">
              <a:solidFill>
                <a:schemeClr val="bg1"/>
              </a:solidFill>
              <a:latin typeface="+mj-lt"/>
              <a:ea typeface="+mj-ea"/>
              <a:cs typeface="+mj-cs"/>
            </a:endParaRPr>
          </a:p>
        </p:txBody>
      </p:sp>
      <p:sp>
        <p:nvSpPr>
          <p:cNvPr id="3" name="Slide Number Placeholder 2">
            <a:extLst>
              <a:ext uri="{FF2B5EF4-FFF2-40B4-BE49-F238E27FC236}">
                <a16:creationId xmlns:a16="http://schemas.microsoft.com/office/drawing/2014/main" id="{6A68E6C8-57D3-9EF0-18BC-3F98F261C36C}"/>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17</a:t>
            </a:fld>
            <a:endParaRPr lang="en-US"/>
          </a:p>
        </p:txBody>
      </p:sp>
      <p:pic>
        <p:nvPicPr>
          <p:cNvPr id="4" name="Picture 3" descr="A graph of a company size and experience level&#10;&#10;Description automatically generated">
            <a:extLst>
              <a:ext uri="{FF2B5EF4-FFF2-40B4-BE49-F238E27FC236}">
                <a16:creationId xmlns:a16="http://schemas.microsoft.com/office/drawing/2014/main" id="{A51E3231-69A1-7A23-198E-950D260EF82C}"/>
              </a:ext>
            </a:extLst>
          </p:cNvPr>
          <p:cNvPicPr>
            <a:picLocks noChangeAspect="1"/>
          </p:cNvPicPr>
          <p:nvPr/>
        </p:nvPicPr>
        <p:blipFill>
          <a:blip r:embed="rId2"/>
          <a:stretch>
            <a:fillRect/>
          </a:stretch>
        </p:blipFill>
        <p:spPr>
          <a:xfrm>
            <a:off x="1775011" y="1470991"/>
            <a:ext cx="9066047" cy="5307496"/>
          </a:xfrm>
          <a:prstGeom prst="rect">
            <a:avLst/>
          </a:prstGeom>
        </p:spPr>
      </p:pic>
      <p:cxnSp>
        <p:nvCxnSpPr>
          <p:cNvPr id="6" name="Straight Arrow Connector 5">
            <a:extLst>
              <a:ext uri="{FF2B5EF4-FFF2-40B4-BE49-F238E27FC236}">
                <a16:creationId xmlns:a16="http://schemas.microsoft.com/office/drawing/2014/main" id="{6B038410-1BC4-BB29-E6BC-9E80CED687EE}"/>
              </a:ext>
            </a:extLst>
          </p:cNvPr>
          <p:cNvCxnSpPr/>
          <p:nvPr/>
        </p:nvCxnSpPr>
        <p:spPr>
          <a:xfrm>
            <a:off x="2399071" y="6693309"/>
            <a:ext cx="2576051" cy="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5EC61FF-59B1-EF31-30A0-DC0A4ED58C92}"/>
              </a:ext>
            </a:extLst>
          </p:cNvPr>
          <p:cNvCxnSpPr>
            <a:cxnSpLocks/>
          </p:cNvCxnSpPr>
          <p:nvPr/>
        </p:nvCxnSpPr>
        <p:spPr>
          <a:xfrm>
            <a:off x="5324167" y="6693309"/>
            <a:ext cx="2576051"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6E576D-DA45-1AF4-E7FE-BC8C2BF32724}"/>
              </a:ext>
            </a:extLst>
          </p:cNvPr>
          <p:cNvCxnSpPr>
            <a:cxnSpLocks/>
          </p:cNvCxnSpPr>
          <p:nvPr/>
        </p:nvCxnSpPr>
        <p:spPr>
          <a:xfrm flipV="1">
            <a:off x="8455741" y="6673644"/>
            <a:ext cx="2133601" cy="34412"/>
          </a:xfrm>
          <a:prstGeom prst="straightConnector1">
            <a:avLst/>
          </a:prstGeom>
          <a:ln w="28575">
            <a:solidFill>
              <a:srgbClr val="E99757"/>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0E3521F-0F07-081A-BAF0-C38A3101C859}"/>
              </a:ext>
            </a:extLst>
          </p:cNvPr>
          <p:cNvPicPr>
            <a:picLocks noChangeAspect="1"/>
          </p:cNvPicPr>
          <p:nvPr/>
        </p:nvPicPr>
        <p:blipFill>
          <a:blip r:embed="rId3"/>
          <a:stretch>
            <a:fillRect/>
          </a:stretch>
        </p:blipFill>
        <p:spPr>
          <a:xfrm>
            <a:off x="0" y="459895"/>
            <a:ext cx="12192000" cy="213360"/>
          </a:xfrm>
          <a:prstGeom prst="rect">
            <a:avLst/>
          </a:prstGeom>
        </p:spPr>
      </p:pic>
    </p:spTree>
    <p:extLst>
      <p:ext uri="{BB962C8B-B14F-4D97-AF65-F5344CB8AC3E}">
        <p14:creationId xmlns:p14="http://schemas.microsoft.com/office/powerpoint/2010/main" val="1566725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EC2865-1F14-A647-E594-4668465B069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8CE84A2-4D62-8B3B-BBF8-BE5D54EBD1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374BC-AC32-A492-D650-B7B7F7F2D23A}"/>
              </a:ext>
            </a:extLst>
          </p:cNvPr>
          <p:cNvSpPr>
            <a:spLocks noGrp="1"/>
          </p:cNvSpPr>
          <p:nvPr>
            <p:ph type="title"/>
          </p:nvPr>
        </p:nvSpPr>
        <p:spPr>
          <a:xfrm>
            <a:off x="556532" y="643467"/>
            <a:ext cx="11210925" cy="744836"/>
          </a:xfrm>
        </p:spPr>
        <p:txBody>
          <a:bodyPr vert="horz" lIns="91440" tIns="45720" rIns="91440" bIns="45720" rtlCol="0" anchor="ctr">
            <a:normAutofit/>
          </a:bodyPr>
          <a:lstStyle/>
          <a:p>
            <a:r>
              <a:rPr lang="en-US" sz="3200">
                <a:solidFill>
                  <a:schemeClr val="bg1"/>
                </a:solidFill>
                <a:ea typeface="+mj-lt"/>
                <a:cs typeface="+mj-lt"/>
              </a:rPr>
              <a:t>COMPANY SIZE AND TITLE - MODELED</a:t>
            </a:r>
          </a:p>
        </p:txBody>
      </p:sp>
      <p:sp>
        <p:nvSpPr>
          <p:cNvPr id="3" name="Slide Number Placeholder 2">
            <a:extLst>
              <a:ext uri="{FF2B5EF4-FFF2-40B4-BE49-F238E27FC236}">
                <a16:creationId xmlns:a16="http://schemas.microsoft.com/office/drawing/2014/main" id="{F61BF5CB-55A3-4F14-927E-F81A34DCAE7B}"/>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18</a:t>
            </a:fld>
            <a:endParaRPr lang="en-US"/>
          </a:p>
        </p:txBody>
      </p:sp>
      <p:pic>
        <p:nvPicPr>
          <p:cNvPr id="4" name="Picture 3" descr="A graph of a company size and experience level&#10;&#10;Description automatically generated">
            <a:extLst>
              <a:ext uri="{FF2B5EF4-FFF2-40B4-BE49-F238E27FC236}">
                <a16:creationId xmlns:a16="http://schemas.microsoft.com/office/drawing/2014/main" id="{B2588F5A-5169-860B-C0BE-BE77CDEF366A}"/>
              </a:ext>
            </a:extLst>
          </p:cNvPr>
          <p:cNvPicPr>
            <a:picLocks noChangeAspect="1"/>
          </p:cNvPicPr>
          <p:nvPr/>
        </p:nvPicPr>
        <p:blipFill>
          <a:blip r:embed="rId2"/>
          <a:stretch>
            <a:fillRect/>
          </a:stretch>
        </p:blipFill>
        <p:spPr>
          <a:xfrm>
            <a:off x="1775011" y="1470991"/>
            <a:ext cx="9066047" cy="5307496"/>
          </a:xfrm>
          <a:prstGeom prst="rect">
            <a:avLst/>
          </a:prstGeom>
        </p:spPr>
      </p:pic>
      <p:cxnSp>
        <p:nvCxnSpPr>
          <p:cNvPr id="6" name="Straight Arrow Connector 5">
            <a:extLst>
              <a:ext uri="{FF2B5EF4-FFF2-40B4-BE49-F238E27FC236}">
                <a16:creationId xmlns:a16="http://schemas.microsoft.com/office/drawing/2014/main" id="{AFD48E43-2045-8489-FD48-CEEAB923A147}"/>
              </a:ext>
            </a:extLst>
          </p:cNvPr>
          <p:cNvCxnSpPr/>
          <p:nvPr/>
        </p:nvCxnSpPr>
        <p:spPr>
          <a:xfrm>
            <a:off x="2399071" y="6693309"/>
            <a:ext cx="2576051" cy="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58E9B69-FEC4-0EE1-D145-9AE3B78A1D33}"/>
              </a:ext>
            </a:extLst>
          </p:cNvPr>
          <p:cNvCxnSpPr>
            <a:cxnSpLocks/>
          </p:cNvCxnSpPr>
          <p:nvPr/>
        </p:nvCxnSpPr>
        <p:spPr>
          <a:xfrm>
            <a:off x="5324167" y="6693309"/>
            <a:ext cx="2576051"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A9ACEA-6E82-56A6-9C46-F50D0AADF5F2}"/>
              </a:ext>
            </a:extLst>
          </p:cNvPr>
          <p:cNvCxnSpPr>
            <a:cxnSpLocks/>
          </p:cNvCxnSpPr>
          <p:nvPr/>
        </p:nvCxnSpPr>
        <p:spPr>
          <a:xfrm flipV="1">
            <a:off x="8455741" y="6673644"/>
            <a:ext cx="2133601" cy="34412"/>
          </a:xfrm>
          <a:prstGeom prst="straightConnector1">
            <a:avLst/>
          </a:prstGeom>
          <a:ln w="28575">
            <a:solidFill>
              <a:srgbClr val="E99757"/>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7634FF2-4FE2-BBA9-A853-D3F6D2BB2637}"/>
              </a:ext>
            </a:extLst>
          </p:cNvPr>
          <p:cNvSpPr txBox="1"/>
          <p:nvPr/>
        </p:nvSpPr>
        <p:spPr>
          <a:xfrm>
            <a:off x="7359446" y="1932039"/>
            <a:ext cx="3421624" cy="9380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Key technical talent (Senior) make more money at </a:t>
            </a:r>
            <a:r>
              <a:rPr lang="en-US" i="1">
                <a:cs typeface="Calibri"/>
              </a:rPr>
              <a:t>medium </a:t>
            </a:r>
            <a:r>
              <a:rPr lang="en-US">
                <a:cs typeface="Calibri"/>
              </a:rPr>
              <a:t>firms than their Executives!</a:t>
            </a:r>
            <a:endParaRPr lang="en-US"/>
          </a:p>
        </p:txBody>
      </p:sp>
      <p:cxnSp>
        <p:nvCxnSpPr>
          <p:cNvPr id="9" name="Straight Arrow Connector 8">
            <a:extLst>
              <a:ext uri="{FF2B5EF4-FFF2-40B4-BE49-F238E27FC236}">
                <a16:creationId xmlns:a16="http://schemas.microsoft.com/office/drawing/2014/main" id="{EC9A2C71-97E0-222B-C91E-8B51F4205C05}"/>
              </a:ext>
            </a:extLst>
          </p:cNvPr>
          <p:cNvCxnSpPr/>
          <p:nvPr/>
        </p:nvCxnSpPr>
        <p:spPr>
          <a:xfrm flipV="1">
            <a:off x="2694346" y="2416585"/>
            <a:ext cx="2123767" cy="91439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8DEB40-49C5-8FD3-3DC7-2ACA9C5C1B4E}"/>
              </a:ext>
            </a:extLst>
          </p:cNvPr>
          <p:cNvCxnSpPr>
            <a:cxnSpLocks/>
          </p:cNvCxnSpPr>
          <p:nvPr/>
        </p:nvCxnSpPr>
        <p:spPr>
          <a:xfrm flipV="1">
            <a:off x="8785429" y="3645616"/>
            <a:ext cx="462117" cy="32446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09E284-5201-C62A-D4D8-5F54636A3886}"/>
              </a:ext>
            </a:extLst>
          </p:cNvPr>
          <p:cNvCxnSpPr>
            <a:cxnSpLocks/>
          </p:cNvCxnSpPr>
          <p:nvPr/>
        </p:nvCxnSpPr>
        <p:spPr>
          <a:xfrm flipV="1">
            <a:off x="5570281" y="3247410"/>
            <a:ext cx="1406013" cy="68825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6ED7A3F-DC28-34F6-0D5D-B498DC4365E5}"/>
              </a:ext>
            </a:extLst>
          </p:cNvPr>
          <p:cNvCxnSpPr>
            <a:cxnSpLocks/>
          </p:cNvCxnSpPr>
          <p:nvPr/>
        </p:nvCxnSpPr>
        <p:spPr>
          <a:xfrm>
            <a:off x="7610473" y="3360480"/>
            <a:ext cx="353963" cy="349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34DF32C-95C3-24E6-E51B-E51B63A89F8D}"/>
              </a:ext>
            </a:extLst>
          </p:cNvPr>
          <p:cNvSpPr txBox="1"/>
          <p:nvPr/>
        </p:nvSpPr>
        <p:spPr>
          <a:xfrm>
            <a:off x="7747819" y="3215148"/>
            <a:ext cx="86523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solidFill>
                  <a:srgbClr val="4D5156"/>
                </a:solidFill>
                <a:ea typeface="+mn-lt"/>
                <a:cs typeface="+mn-lt"/>
              </a:rPr>
              <a:t>¯\_(</a:t>
            </a:r>
            <a:r>
              <a:rPr lang="ja-JP" altLang="en-US" sz="1100">
                <a:solidFill>
                  <a:srgbClr val="4D5156"/>
                </a:solidFill>
                <a:ea typeface="+mn-lt"/>
                <a:cs typeface="+mn-lt"/>
              </a:rPr>
              <a:t>ツ</a:t>
            </a:r>
            <a:r>
              <a:rPr lang="en-US" sz="1100">
                <a:solidFill>
                  <a:srgbClr val="4D5156"/>
                </a:solidFill>
                <a:ea typeface="+mn-lt"/>
                <a:cs typeface="+mn-lt"/>
              </a:rPr>
              <a:t>)_/¯</a:t>
            </a:r>
            <a:endParaRPr lang="en-US"/>
          </a:p>
        </p:txBody>
      </p:sp>
      <p:sp>
        <p:nvSpPr>
          <p:cNvPr id="16" name="TextBox 15">
            <a:extLst>
              <a:ext uri="{FF2B5EF4-FFF2-40B4-BE49-F238E27FC236}">
                <a16:creationId xmlns:a16="http://schemas.microsoft.com/office/drawing/2014/main" id="{F7E9B22E-B2F4-9ABF-A01F-C523DD5EEFCA}"/>
              </a:ext>
            </a:extLst>
          </p:cNvPr>
          <p:cNvSpPr txBox="1"/>
          <p:nvPr/>
        </p:nvSpPr>
        <p:spPr>
          <a:xfrm>
            <a:off x="2084438" y="225158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C000"/>
                </a:solidFill>
                <a:ea typeface="Calibri"/>
                <a:cs typeface="Calibri"/>
              </a:rPr>
              <a:t>Climbing the corporate ladder </a:t>
            </a:r>
          </a:p>
        </p:txBody>
      </p:sp>
      <p:pic>
        <p:nvPicPr>
          <p:cNvPr id="11" name="Picture 10">
            <a:extLst>
              <a:ext uri="{FF2B5EF4-FFF2-40B4-BE49-F238E27FC236}">
                <a16:creationId xmlns:a16="http://schemas.microsoft.com/office/drawing/2014/main" id="{1BF141F7-0BA3-E02C-32F3-3EE7D3E44D9C}"/>
              </a:ext>
            </a:extLst>
          </p:cNvPr>
          <p:cNvPicPr>
            <a:picLocks noChangeAspect="1"/>
          </p:cNvPicPr>
          <p:nvPr/>
        </p:nvPicPr>
        <p:blipFill>
          <a:blip r:embed="rId3"/>
          <a:stretch>
            <a:fillRect/>
          </a:stretch>
        </p:blipFill>
        <p:spPr>
          <a:xfrm>
            <a:off x="0" y="441674"/>
            <a:ext cx="12192000" cy="213360"/>
          </a:xfrm>
          <a:prstGeom prst="rect">
            <a:avLst/>
          </a:prstGeom>
        </p:spPr>
      </p:pic>
    </p:spTree>
    <p:extLst>
      <p:ext uri="{BB962C8B-B14F-4D97-AF65-F5344CB8AC3E}">
        <p14:creationId xmlns:p14="http://schemas.microsoft.com/office/powerpoint/2010/main" val="18676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F5E996-16A2-E6F5-D3EB-BBA7ACBF87D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4EB4DBE-0437-9CC4-E6F6-E72A2C972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8FAC5-689B-0429-BC58-124F9E1790F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a:solidFill>
                  <a:schemeClr val="bg1"/>
                </a:solidFill>
              </a:rPr>
              <a:t>A Linear model for Job category </a:t>
            </a:r>
            <a:endParaRPr lang="en-US">
              <a:solidFill>
                <a:schemeClr val="bg1"/>
              </a:solidFill>
              <a:ea typeface="+mj-ea"/>
              <a:cs typeface="+mj-cs"/>
            </a:endParaRPr>
          </a:p>
        </p:txBody>
      </p:sp>
      <p:sp>
        <p:nvSpPr>
          <p:cNvPr id="3" name="Slide Number Placeholder 2">
            <a:extLst>
              <a:ext uri="{FF2B5EF4-FFF2-40B4-BE49-F238E27FC236}">
                <a16:creationId xmlns:a16="http://schemas.microsoft.com/office/drawing/2014/main" id="{9AF1C895-F55C-6701-D21E-2CDFCE01F6A3}"/>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19</a:t>
            </a:fld>
            <a:endParaRPr lang="en-US"/>
          </a:p>
        </p:txBody>
      </p:sp>
      <p:sp>
        <p:nvSpPr>
          <p:cNvPr id="9" name="TextBox 8">
            <a:extLst>
              <a:ext uri="{FF2B5EF4-FFF2-40B4-BE49-F238E27FC236}">
                <a16:creationId xmlns:a16="http://schemas.microsoft.com/office/drawing/2014/main" id="{ED79DC9B-8335-DB5C-06D1-AD280634447D}"/>
              </a:ext>
            </a:extLst>
          </p:cNvPr>
          <p:cNvSpPr txBox="1"/>
          <p:nvPr/>
        </p:nvSpPr>
        <p:spPr>
          <a:xfrm>
            <a:off x="1258528" y="1936955"/>
            <a:ext cx="9674941"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Using a linear model, we can see if this factor is significant predictors looking at p-values</a:t>
            </a:r>
            <a:endParaRPr lang="en-US"/>
          </a:p>
        </p:txBody>
      </p:sp>
      <p:pic>
        <p:nvPicPr>
          <p:cNvPr id="13" name="Picture 12" descr="A black background with colorful text&#10;&#10;Description automatically generated">
            <a:extLst>
              <a:ext uri="{FF2B5EF4-FFF2-40B4-BE49-F238E27FC236}">
                <a16:creationId xmlns:a16="http://schemas.microsoft.com/office/drawing/2014/main" id="{16F56C44-539E-7E96-7A98-E3FA84C81EA1}"/>
              </a:ext>
            </a:extLst>
          </p:cNvPr>
          <p:cNvPicPr>
            <a:picLocks noChangeAspect="1"/>
          </p:cNvPicPr>
          <p:nvPr/>
        </p:nvPicPr>
        <p:blipFill>
          <a:blip r:embed="rId2"/>
          <a:stretch>
            <a:fillRect/>
          </a:stretch>
        </p:blipFill>
        <p:spPr>
          <a:xfrm>
            <a:off x="769989" y="2676217"/>
            <a:ext cx="6827275" cy="748481"/>
          </a:xfrm>
          <a:prstGeom prst="rect">
            <a:avLst/>
          </a:prstGeom>
        </p:spPr>
      </p:pic>
      <p:cxnSp>
        <p:nvCxnSpPr>
          <p:cNvPr id="12" name="Straight Arrow Connector 11">
            <a:extLst>
              <a:ext uri="{FF2B5EF4-FFF2-40B4-BE49-F238E27FC236}">
                <a16:creationId xmlns:a16="http://schemas.microsoft.com/office/drawing/2014/main" id="{4C73B1D7-337E-AD16-E4EC-7F1E64979691}"/>
              </a:ext>
            </a:extLst>
          </p:cNvPr>
          <p:cNvCxnSpPr>
            <a:cxnSpLocks/>
          </p:cNvCxnSpPr>
          <p:nvPr/>
        </p:nvCxnSpPr>
        <p:spPr>
          <a:xfrm flipH="1">
            <a:off x="4725689" y="2244518"/>
            <a:ext cx="8850" cy="6735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number on a black background&#10;&#10;Description automatically generated">
            <a:extLst>
              <a:ext uri="{FF2B5EF4-FFF2-40B4-BE49-F238E27FC236}">
                <a16:creationId xmlns:a16="http://schemas.microsoft.com/office/drawing/2014/main" id="{658D2A17-47E4-0C3F-AAFB-A3DF00EDEBC4}"/>
              </a:ext>
            </a:extLst>
          </p:cNvPr>
          <p:cNvPicPr>
            <a:picLocks noChangeAspect="1"/>
          </p:cNvPicPr>
          <p:nvPr/>
        </p:nvPicPr>
        <p:blipFill>
          <a:blip r:embed="rId3"/>
          <a:stretch>
            <a:fillRect/>
          </a:stretch>
        </p:blipFill>
        <p:spPr>
          <a:xfrm>
            <a:off x="6036699" y="3766368"/>
            <a:ext cx="590551" cy="2953366"/>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D3B9B7B-CF38-A875-3363-E3B66B4B3951}"/>
              </a:ext>
            </a:extLst>
          </p:cNvPr>
          <p:cNvPicPr>
            <a:picLocks noChangeAspect="1"/>
          </p:cNvPicPr>
          <p:nvPr/>
        </p:nvPicPr>
        <p:blipFill>
          <a:blip r:embed="rId4"/>
          <a:stretch>
            <a:fillRect/>
          </a:stretch>
        </p:blipFill>
        <p:spPr>
          <a:xfrm>
            <a:off x="2406445" y="3767598"/>
            <a:ext cx="3642852" cy="2950907"/>
          </a:xfrm>
          <a:prstGeom prst="rect">
            <a:avLst/>
          </a:prstGeom>
        </p:spPr>
      </p:pic>
      <p:sp>
        <p:nvSpPr>
          <p:cNvPr id="18" name="TextBox 17">
            <a:extLst>
              <a:ext uri="{FF2B5EF4-FFF2-40B4-BE49-F238E27FC236}">
                <a16:creationId xmlns:a16="http://schemas.microsoft.com/office/drawing/2014/main" id="{26411077-8154-9820-BFF6-CE09B799CF75}"/>
              </a:ext>
            </a:extLst>
          </p:cNvPr>
          <p:cNvSpPr txBox="1"/>
          <p:nvPr/>
        </p:nvSpPr>
        <p:spPr>
          <a:xfrm>
            <a:off x="6862915" y="5466734"/>
            <a:ext cx="40607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&lt;-- </a:t>
            </a:r>
            <a:r>
              <a:rPr lang="en-US">
                <a:solidFill>
                  <a:srgbClr val="FF0000"/>
                </a:solidFill>
                <a:ea typeface="Calibri"/>
                <a:cs typeface="Calibri"/>
              </a:rPr>
              <a:t>all other p-values are miniscule</a:t>
            </a:r>
            <a:r>
              <a:rPr lang="en-US">
                <a:ea typeface="Calibri"/>
                <a:cs typeface="Calibri"/>
              </a:rPr>
              <a:t>, showing that these factors are important</a:t>
            </a:r>
            <a:endParaRPr lang="en-US"/>
          </a:p>
        </p:txBody>
      </p:sp>
      <p:sp>
        <p:nvSpPr>
          <p:cNvPr id="19" name="TextBox 18">
            <a:extLst>
              <a:ext uri="{FF2B5EF4-FFF2-40B4-BE49-F238E27FC236}">
                <a16:creationId xmlns:a16="http://schemas.microsoft.com/office/drawing/2014/main" id="{B4341DB2-C0C2-8CB1-1B90-6A18B93664D1}"/>
              </a:ext>
            </a:extLst>
          </p:cNvPr>
          <p:cNvSpPr txBox="1"/>
          <p:nvPr/>
        </p:nvSpPr>
        <p:spPr>
          <a:xfrm>
            <a:off x="6862916" y="4124632"/>
            <a:ext cx="48374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 Cloud &amp; Database not significant because too small a sample size</a:t>
            </a:r>
            <a:endParaRPr lang="en-US">
              <a:cs typeface="Calibri"/>
            </a:endParaRPr>
          </a:p>
        </p:txBody>
      </p:sp>
      <p:pic>
        <p:nvPicPr>
          <p:cNvPr id="4" name="Picture 3">
            <a:extLst>
              <a:ext uri="{FF2B5EF4-FFF2-40B4-BE49-F238E27FC236}">
                <a16:creationId xmlns:a16="http://schemas.microsoft.com/office/drawing/2014/main" id="{8EAB78E4-AA2F-EBBF-B978-485E8CE5F4DF}"/>
              </a:ext>
            </a:extLst>
          </p:cNvPr>
          <p:cNvPicPr>
            <a:picLocks noChangeAspect="1"/>
          </p:cNvPicPr>
          <p:nvPr/>
        </p:nvPicPr>
        <p:blipFill>
          <a:blip r:embed="rId5"/>
          <a:stretch>
            <a:fillRect/>
          </a:stretch>
        </p:blipFill>
        <p:spPr>
          <a:xfrm>
            <a:off x="0" y="462111"/>
            <a:ext cx="12192000" cy="213360"/>
          </a:xfrm>
          <a:prstGeom prst="rect">
            <a:avLst/>
          </a:prstGeom>
        </p:spPr>
      </p:pic>
    </p:spTree>
    <p:extLst>
      <p:ext uri="{BB962C8B-B14F-4D97-AF65-F5344CB8AC3E}">
        <p14:creationId xmlns:p14="http://schemas.microsoft.com/office/powerpoint/2010/main" val="188235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297819" y="208547"/>
            <a:ext cx="5251450" cy="667621"/>
          </a:xfrm>
        </p:spPr>
        <p:txBody>
          <a:bodyPr>
            <a:normAutofit/>
          </a:bodyPr>
          <a:lstStyle/>
          <a:p>
            <a:r>
              <a:rPr lang="en-US" sz="3200"/>
              <a:t>Overview</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9171829" y="6284328"/>
            <a:ext cx="2377440" cy="365125"/>
          </a:xfrm>
        </p:spPr>
        <p:txBody>
          <a:bodyPr/>
          <a:lstStyle/>
          <a:p>
            <a:r>
              <a:rPr lang="en-US" spc="30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5266557-F3C0-AA76-7EE7-0A2F8FFA6B19}"/>
              </a:ext>
            </a:extLst>
          </p:cNvPr>
          <p:cNvSpPr txBox="1"/>
          <p:nvPr/>
        </p:nvSpPr>
        <p:spPr>
          <a:xfrm>
            <a:off x="6306370" y="1046914"/>
            <a:ext cx="4779318" cy="618630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Database: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MongoDB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Data Source: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Kaggle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prstClr val="black"/>
                </a:solidFill>
                <a:latin typeface="Calibri" panose="020F0502020204030204"/>
              </a:rPr>
              <a:t>We</a:t>
            </a: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 used: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Pandas,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PyMongo</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Python</a:t>
            </a:r>
            <a:endParaRPr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New libraries used: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Seaborn (Data clean-up), Bokeh (Interactivity</a:t>
            </a:r>
            <a:r>
              <a:rPr lang="en-US">
                <a:solidFill>
                  <a:prstClr val="black"/>
                </a:solidFill>
                <a:latin typeface="Calibri" panose="020F0502020204030204"/>
              </a:rPr>
              <a:t>), </a:t>
            </a:r>
            <a:r>
              <a:rPr lang="en-US" err="1">
                <a:solidFill>
                  <a:prstClr val="black"/>
                </a:solidFill>
                <a:latin typeface="Calibri" panose="020F0502020204030204"/>
              </a:rPr>
              <a:t>statsmodels</a:t>
            </a:r>
            <a:r>
              <a:rPr lang="en-US">
                <a:solidFill>
                  <a:prstClr val="black"/>
                </a:solidFill>
                <a:latin typeface="Calibri" panose="020F0502020204030204"/>
              </a:rPr>
              <a:t> (linear model)</a:t>
            </a:r>
            <a:endParaRPr lang="en-US" sz="1800" b="0" i="0" u="none" strike="noStrike" kern="1200" cap="none" spc="0" normalizeH="0" baseline="0" noProof="0">
              <a:ln>
                <a:noFill/>
              </a:ln>
              <a:solidFill>
                <a:prstClr val="black"/>
              </a:solidFill>
              <a:effectLst/>
              <a:uLnTx/>
              <a:uFillTx/>
              <a:latin typeface="Calibri" panose="020F0502020204030204"/>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Purpose</a:t>
            </a: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 To describe salary trends in data-related careers</a:t>
            </a:r>
            <a:endParaRPr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About Data</a:t>
            </a: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9355 rows by 12 columns</a:t>
            </a:r>
            <a:endParaRPr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Has a short description of each column</a:t>
            </a:r>
            <a:endParaRPr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a:solidFill>
                  <a:prstClr val="black"/>
                </a:solidFill>
                <a:latin typeface="Calibri" panose="020F0502020204030204"/>
                <a:ea typeface="Calibri" panose="020F0502020204030204"/>
                <a:cs typeface="Calibri" panose="020F0502020204030204"/>
              </a:rPr>
              <a:t>Data provides information from 2020-2023</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rPr>
              <a:t>Data</a:t>
            </a:r>
            <a:r>
              <a:rPr lang="en-US">
                <a:solidFill>
                  <a:prstClr val="black"/>
                </a:solidFill>
                <a:latin typeface="Calibri" panose="020F0502020204030204"/>
                <a:ea typeface="Calibri" panose="020F0502020204030204"/>
                <a:cs typeface="Calibri" panose="020F0502020204030204"/>
              </a:rPr>
              <a:t> also includes information from other countries, as well as data from salary by country currency</a:t>
            </a:r>
          </a:p>
          <a:p>
            <a:pPr marL="285750" marR="0" lvl="0" indent="-285750" algn="l" defTabSz="914400">
              <a:lnSpc>
                <a:spcPct val="100000"/>
              </a:lnSpc>
              <a:spcBef>
                <a:spcPts val="0"/>
              </a:spcBef>
              <a:spcAft>
                <a:spcPts val="0"/>
              </a:spcAft>
              <a:buClrTx/>
              <a:buSzTx/>
              <a:buFont typeface="Arial"/>
              <a:buChar char="•"/>
              <a:tabLst/>
              <a:defRPr/>
            </a:pPr>
            <a:endParaRPr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285750" indent="-285750">
              <a:buFont typeface="Arial"/>
              <a:buChar char="•"/>
              <a:defRPr/>
            </a:pPr>
            <a:r>
              <a:rPr lang="en-US">
                <a:solidFill>
                  <a:prstClr val="black"/>
                </a:solidFill>
                <a:latin typeface="Calibri" panose="020F0502020204030204"/>
                <a:ea typeface="Calibri" panose="020F0502020204030204"/>
                <a:cs typeface="Calibri" panose="020F0502020204030204"/>
              </a:rPr>
              <a:t>All data are anonymized – can't relate back to the company or group  </a:t>
            </a:r>
            <a:endParaRPr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a:defRPr/>
            </a:pPr>
            <a:endParaRPr lang="en-US">
              <a:solidFill>
                <a:prstClr val="black"/>
              </a:solidFill>
              <a:latin typeface="Calibri" panose="020F0502020204030204"/>
              <a:ea typeface="Calibri" panose="020F0502020204030204"/>
              <a:cs typeface="Calibri" panose="020F0502020204030204"/>
            </a:endParaRPr>
          </a:p>
          <a:p>
            <a:pPr>
              <a:defRPr/>
            </a:pPr>
            <a:endParaRPr lang="en-US">
              <a:solidFill>
                <a:prstClr val="black"/>
              </a:solidFill>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164405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FD4801-3B58-E4DC-B5C6-9C907058AE4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4E6AAB6-2036-AF24-F8A0-4C11FAD59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2A581-520D-6E72-C4A4-558E9336599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a:solidFill>
                  <a:schemeClr val="bg1"/>
                </a:solidFill>
              </a:rPr>
              <a:t>Job category - modeled</a:t>
            </a:r>
            <a:endParaRPr lang="en-US" sz="3200">
              <a:solidFill>
                <a:schemeClr val="bg1"/>
              </a:solidFill>
              <a:ea typeface="+mj-ea"/>
              <a:cs typeface="+mj-cs"/>
            </a:endParaRPr>
          </a:p>
        </p:txBody>
      </p:sp>
      <p:sp>
        <p:nvSpPr>
          <p:cNvPr id="3" name="Slide Number Placeholder 2">
            <a:extLst>
              <a:ext uri="{FF2B5EF4-FFF2-40B4-BE49-F238E27FC236}">
                <a16:creationId xmlns:a16="http://schemas.microsoft.com/office/drawing/2014/main" id="{7BA456CF-A609-3B4C-A3B7-65796AB7D19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20</a:t>
            </a:fld>
            <a:endParaRPr lang="en-US"/>
          </a:p>
        </p:txBody>
      </p:sp>
      <p:pic>
        <p:nvPicPr>
          <p:cNvPr id="9" name="Picture 8" descr="A graph of a salary and job category&#10;&#10;Description automatically generated">
            <a:extLst>
              <a:ext uri="{FF2B5EF4-FFF2-40B4-BE49-F238E27FC236}">
                <a16:creationId xmlns:a16="http://schemas.microsoft.com/office/drawing/2014/main" id="{DD6EAB6A-1662-A1EA-336F-94474B2FA545}"/>
              </a:ext>
            </a:extLst>
          </p:cNvPr>
          <p:cNvPicPr>
            <a:picLocks noChangeAspect="1"/>
          </p:cNvPicPr>
          <p:nvPr/>
        </p:nvPicPr>
        <p:blipFill>
          <a:blip r:embed="rId2"/>
          <a:stretch>
            <a:fillRect/>
          </a:stretch>
        </p:blipFill>
        <p:spPr>
          <a:xfrm>
            <a:off x="1450258" y="1760645"/>
            <a:ext cx="9125749" cy="4630710"/>
          </a:xfrm>
          <a:prstGeom prst="rect">
            <a:avLst/>
          </a:prstGeom>
        </p:spPr>
      </p:pic>
      <p:pic>
        <p:nvPicPr>
          <p:cNvPr id="4" name="Picture 3">
            <a:extLst>
              <a:ext uri="{FF2B5EF4-FFF2-40B4-BE49-F238E27FC236}">
                <a16:creationId xmlns:a16="http://schemas.microsoft.com/office/drawing/2014/main" id="{9827D1DC-423A-F20C-441A-391EEC19D59A}"/>
              </a:ext>
            </a:extLst>
          </p:cNvPr>
          <p:cNvPicPr>
            <a:picLocks noChangeAspect="1"/>
          </p:cNvPicPr>
          <p:nvPr/>
        </p:nvPicPr>
        <p:blipFill>
          <a:blip r:embed="rId3"/>
          <a:stretch>
            <a:fillRect/>
          </a:stretch>
        </p:blipFill>
        <p:spPr>
          <a:xfrm>
            <a:off x="0" y="438392"/>
            <a:ext cx="12192000" cy="213360"/>
          </a:xfrm>
          <a:prstGeom prst="rect">
            <a:avLst/>
          </a:prstGeom>
        </p:spPr>
      </p:pic>
    </p:spTree>
    <p:extLst>
      <p:ext uri="{BB962C8B-B14F-4D97-AF65-F5344CB8AC3E}">
        <p14:creationId xmlns:p14="http://schemas.microsoft.com/office/powerpoint/2010/main" val="840149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318C1B-D0EE-668B-60AF-F48725D11C6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E49BC01-21BC-9775-F0E7-3D6DA1F12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7AB92-12D7-A07C-48CB-493477F16D4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pPr>
            <a:r>
              <a:rPr lang="en-US" sz="3200">
                <a:solidFill>
                  <a:schemeClr val="bg1"/>
                </a:solidFill>
              </a:rPr>
              <a:t>Job category - modeled</a:t>
            </a:r>
            <a:endParaRPr lang="en-US" sz="3200">
              <a:solidFill>
                <a:schemeClr val="bg1"/>
              </a:solidFill>
              <a:ea typeface="+mj-ea"/>
              <a:cs typeface="+mj-cs"/>
            </a:endParaRPr>
          </a:p>
        </p:txBody>
      </p:sp>
      <p:sp>
        <p:nvSpPr>
          <p:cNvPr id="3" name="Slide Number Placeholder 2">
            <a:extLst>
              <a:ext uri="{FF2B5EF4-FFF2-40B4-BE49-F238E27FC236}">
                <a16:creationId xmlns:a16="http://schemas.microsoft.com/office/drawing/2014/main" id="{238C90E4-3D5F-18BD-9C46-E2352991B30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21</a:t>
            </a:fld>
            <a:endParaRPr lang="en-US"/>
          </a:p>
        </p:txBody>
      </p:sp>
      <p:pic>
        <p:nvPicPr>
          <p:cNvPr id="9" name="Picture 8" descr="A graph of a salary and job category&#10;&#10;Description automatically generated">
            <a:extLst>
              <a:ext uri="{FF2B5EF4-FFF2-40B4-BE49-F238E27FC236}">
                <a16:creationId xmlns:a16="http://schemas.microsoft.com/office/drawing/2014/main" id="{0D3592FA-92E4-DF41-B945-84BD4C26667B}"/>
              </a:ext>
            </a:extLst>
          </p:cNvPr>
          <p:cNvPicPr>
            <a:picLocks noChangeAspect="1"/>
          </p:cNvPicPr>
          <p:nvPr/>
        </p:nvPicPr>
        <p:blipFill>
          <a:blip r:embed="rId2"/>
          <a:stretch>
            <a:fillRect/>
          </a:stretch>
        </p:blipFill>
        <p:spPr>
          <a:xfrm>
            <a:off x="1450258" y="1760645"/>
            <a:ext cx="9125749" cy="4630710"/>
          </a:xfrm>
          <a:prstGeom prst="rect">
            <a:avLst/>
          </a:prstGeom>
        </p:spPr>
      </p:pic>
      <p:cxnSp>
        <p:nvCxnSpPr>
          <p:cNvPr id="4" name="Straight Arrow Connector 3">
            <a:extLst>
              <a:ext uri="{FF2B5EF4-FFF2-40B4-BE49-F238E27FC236}">
                <a16:creationId xmlns:a16="http://schemas.microsoft.com/office/drawing/2014/main" id="{52C48254-360A-49DF-F75F-4AD568723384}"/>
              </a:ext>
            </a:extLst>
          </p:cNvPr>
          <p:cNvCxnSpPr/>
          <p:nvPr/>
        </p:nvCxnSpPr>
        <p:spPr>
          <a:xfrm flipV="1">
            <a:off x="2259018" y="2679654"/>
            <a:ext cx="3025091" cy="26133"/>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693FFBF-BC24-6B8E-A552-FF72AA002A98}"/>
              </a:ext>
            </a:extLst>
          </p:cNvPr>
          <p:cNvCxnSpPr>
            <a:cxnSpLocks/>
          </p:cNvCxnSpPr>
          <p:nvPr/>
        </p:nvCxnSpPr>
        <p:spPr>
          <a:xfrm flipV="1">
            <a:off x="2254950" y="2691524"/>
            <a:ext cx="1825" cy="123868"/>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FC3847D-7BB9-1A04-DDF9-926C6F7EBCA5}"/>
              </a:ext>
            </a:extLst>
          </p:cNvPr>
          <p:cNvCxnSpPr>
            <a:cxnSpLocks/>
          </p:cNvCxnSpPr>
          <p:nvPr/>
        </p:nvCxnSpPr>
        <p:spPr>
          <a:xfrm flipV="1">
            <a:off x="5263549" y="2659173"/>
            <a:ext cx="1825" cy="127462"/>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605AF54-1367-742B-F1CD-2E363D139BBC}"/>
              </a:ext>
            </a:extLst>
          </p:cNvPr>
          <p:cNvCxnSpPr>
            <a:cxnSpLocks/>
          </p:cNvCxnSpPr>
          <p:nvPr/>
        </p:nvCxnSpPr>
        <p:spPr>
          <a:xfrm flipV="1">
            <a:off x="8102634" y="3965832"/>
            <a:ext cx="2447525" cy="16426"/>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1443B6A-F147-105D-3E43-15003D084642}"/>
              </a:ext>
            </a:extLst>
          </p:cNvPr>
          <p:cNvCxnSpPr>
            <a:cxnSpLocks/>
          </p:cNvCxnSpPr>
          <p:nvPr/>
        </p:nvCxnSpPr>
        <p:spPr>
          <a:xfrm flipV="1">
            <a:off x="8117980" y="3982555"/>
            <a:ext cx="1825" cy="123868"/>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0A6E60-0B7A-3D9F-3B40-076D49AEECF1}"/>
              </a:ext>
            </a:extLst>
          </p:cNvPr>
          <p:cNvCxnSpPr>
            <a:cxnSpLocks/>
          </p:cNvCxnSpPr>
          <p:nvPr/>
        </p:nvCxnSpPr>
        <p:spPr>
          <a:xfrm flipV="1">
            <a:off x="10544159" y="3950204"/>
            <a:ext cx="1825" cy="127462"/>
          </a:xfrm>
          <a:prstGeom prst="straightConnector1">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7A8618-F90E-540B-AAE0-D37F1146443C}"/>
              </a:ext>
            </a:extLst>
          </p:cNvPr>
          <p:cNvCxnSpPr>
            <a:cxnSpLocks/>
          </p:cNvCxnSpPr>
          <p:nvPr/>
        </p:nvCxnSpPr>
        <p:spPr>
          <a:xfrm flipV="1">
            <a:off x="5573958" y="3495042"/>
            <a:ext cx="2447525" cy="16426"/>
          </a:xfrm>
          <a:prstGeom prst="straightConnector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4F0974-88C1-A999-1ADA-6C85D28EC922}"/>
              </a:ext>
            </a:extLst>
          </p:cNvPr>
          <p:cNvCxnSpPr>
            <a:cxnSpLocks/>
          </p:cNvCxnSpPr>
          <p:nvPr/>
        </p:nvCxnSpPr>
        <p:spPr>
          <a:xfrm flipV="1">
            <a:off x="5589304" y="3511765"/>
            <a:ext cx="1825" cy="123868"/>
          </a:xfrm>
          <a:prstGeom prst="straightConnector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0FDCD9C-0BA8-20EF-2914-AF6C379F35F2}"/>
              </a:ext>
            </a:extLst>
          </p:cNvPr>
          <p:cNvCxnSpPr>
            <a:cxnSpLocks/>
          </p:cNvCxnSpPr>
          <p:nvPr/>
        </p:nvCxnSpPr>
        <p:spPr>
          <a:xfrm flipV="1">
            <a:off x="8015483" y="3479414"/>
            <a:ext cx="1825" cy="127462"/>
          </a:xfrm>
          <a:prstGeom prst="straightConnector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9E0ABB6-039C-E54B-7DBD-FB5B46B63E5C}"/>
              </a:ext>
            </a:extLst>
          </p:cNvPr>
          <p:cNvSpPr txBox="1"/>
          <p:nvPr/>
        </p:nvSpPr>
        <p:spPr>
          <a:xfrm>
            <a:off x="2523821" y="2300560"/>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chemeClr val="accent1"/>
                </a:solidFill>
                <a:cs typeface="Calibri"/>
              </a:rPr>
              <a:t>Over $150k – R&amp;D focused</a:t>
            </a:r>
          </a:p>
        </p:txBody>
      </p:sp>
      <p:sp>
        <p:nvSpPr>
          <p:cNvPr id="19" name="TextBox 18">
            <a:extLst>
              <a:ext uri="{FF2B5EF4-FFF2-40B4-BE49-F238E27FC236}">
                <a16:creationId xmlns:a16="http://schemas.microsoft.com/office/drawing/2014/main" id="{C126F4A2-BB17-B543-A5E9-57E3715EDE93}"/>
              </a:ext>
            </a:extLst>
          </p:cNvPr>
          <p:cNvSpPr txBox="1"/>
          <p:nvPr/>
        </p:nvSpPr>
        <p:spPr>
          <a:xfrm>
            <a:off x="5440776" y="3106241"/>
            <a:ext cx="317030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FFC000"/>
                </a:solidFill>
                <a:cs typeface="Calibri"/>
              </a:rPr>
              <a:t>All approx. ~$140k, still very skilled</a:t>
            </a:r>
            <a:endParaRPr lang="en-US">
              <a:solidFill>
                <a:srgbClr val="FFC000"/>
              </a:solidFill>
              <a:cs typeface="Calibri"/>
            </a:endParaRPr>
          </a:p>
        </p:txBody>
      </p:sp>
      <p:sp>
        <p:nvSpPr>
          <p:cNvPr id="20" name="TextBox 19">
            <a:extLst>
              <a:ext uri="{FF2B5EF4-FFF2-40B4-BE49-F238E27FC236}">
                <a16:creationId xmlns:a16="http://schemas.microsoft.com/office/drawing/2014/main" id="{DB30BE0C-1570-FA36-8D8E-B6DDD5DDB5C6}"/>
              </a:ext>
            </a:extLst>
          </p:cNvPr>
          <p:cNvSpPr txBox="1"/>
          <p:nvPr/>
        </p:nvSpPr>
        <p:spPr>
          <a:xfrm>
            <a:off x="8532457" y="3635272"/>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92D050"/>
                </a:solidFill>
                <a:cs typeface="Calibri"/>
              </a:rPr>
              <a:t>"Foot in the door"</a:t>
            </a:r>
            <a:endParaRPr lang="en-US">
              <a:solidFill>
                <a:srgbClr val="92D050"/>
              </a:solidFill>
              <a:cs typeface="Calibri"/>
            </a:endParaRPr>
          </a:p>
        </p:txBody>
      </p:sp>
      <p:pic>
        <p:nvPicPr>
          <p:cNvPr id="7" name="Picture 6">
            <a:extLst>
              <a:ext uri="{FF2B5EF4-FFF2-40B4-BE49-F238E27FC236}">
                <a16:creationId xmlns:a16="http://schemas.microsoft.com/office/drawing/2014/main" id="{D5279C18-DC4A-9361-389F-BE75AFD6DF4E}"/>
              </a:ext>
            </a:extLst>
          </p:cNvPr>
          <p:cNvPicPr>
            <a:picLocks noChangeAspect="1"/>
          </p:cNvPicPr>
          <p:nvPr/>
        </p:nvPicPr>
        <p:blipFill>
          <a:blip r:embed="rId3"/>
          <a:stretch>
            <a:fillRect/>
          </a:stretch>
        </p:blipFill>
        <p:spPr>
          <a:xfrm>
            <a:off x="0" y="449268"/>
            <a:ext cx="12192000" cy="214152"/>
          </a:xfrm>
          <a:prstGeom prst="rect">
            <a:avLst/>
          </a:prstGeom>
        </p:spPr>
      </p:pic>
    </p:spTree>
    <p:extLst>
      <p:ext uri="{BB962C8B-B14F-4D97-AF65-F5344CB8AC3E}">
        <p14:creationId xmlns:p14="http://schemas.microsoft.com/office/powerpoint/2010/main" val="3668363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761840" y="1083683"/>
            <a:ext cx="4544762" cy="660450"/>
          </a:xfrm>
        </p:spPr>
        <p:txBody>
          <a:bodyPr vert="horz" lIns="91440" tIns="45720" rIns="91440" bIns="45720" rtlCol="0" anchor="t">
            <a:normAutofit/>
          </a:bodyPr>
          <a:lstStyle/>
          <a:p>
            <a:pPr>
              <a:lnSpc>
                <a:spcPct val="90000"/>
              </a:lnSpc>
              <a:spcBef>
                <a:spcPct val="0"/>
              </a:spcBef>
            </a:pPr>
            <a:r>
              <a:rPr lang="en-US" kern="1200">
                <a:solidFill>
                  <a:schemeClr val="tx1"/>
                </a:solidFill>
                <a:latin typeface="+mj-lt"/>
                <a:ea typeface="+mj-ea"/>
                <a:cs typeface="+mj-cs"/>
              </a:rPr>
              <a:t>SUMMARY</a:t>
            </a:r>
          </a:p>
        </p:txBody>
      </p:sp>
      <p:cxnSp>
        <p:nvCxnSpPr>
          <p:cNvPr id="36" name="Straight Connector 3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761840" y="1907670"/>
            <a:ext cx="5977627" cy="4079184"/>
          </a:xfrm>
        </p:spPr>
        <p:txBody>
          <a:bodyPr vert="horz" lIns="91440" tIns="45720" rIns="91440" bIns="45720" rtlCol="0" anchor="t">
            <a:normAutofit/>
          </a:bodyPr>
          <a:lstStyle/>
          <a:p>
            <a:pPr marL="0" marR="0" lvl="0" indent="0" fontAlgn="auto">
              <a:lnSpc>
                <a:spcPct val="90000"/>
              </a:lnSpc>
              <a:spcBef>
                <a:spcPts val="1000"/>
              </a:spcBef>
              <a:spcAft>
                <a:spcPts val="0"/>
              </a:spcAft>
              <a:buClrTx/>
              <a:buSzTx/>
              <a:buNone/>
              <a:tabLst/>
              <a:defRPr/>
            </a:pPr>
            <a:endParaRPr lang="en-US" sz="1500" b="0" i="0" u="none" strike="noStrike" cap="none" spc="0" normalizeH="0" baseline="0" noProof="0">
              <a:ln>
                <a:noFill/>
              </a:ln>
              <a:effectLst/>
              <a:uLnTx/>
              <a:uFillTx/>
              <a:cs typeface="Calibri"/>
            </a:endParaRPr>
          </a:p>
          <a:p>
            <a:pPr>
              <a:lnSpc>
                <a:spcPct val="90000"/>
              </a:lnSpc>
            </a:pPr>
            <a:r>
              <a:rPr lang="en-US">
                <a:ea typeface="Calibri" panose="020F0502020204030204"/>
                <a:cs typeface="Calibri" panose="020F0502020204030204"/>
              </a:rPr>
              <a:t>The wide spread of salaries </a:t>
            </a:r>
            <a:r>
              <a:rPr lang="en-US" u="sng">
                <a:ea typeface="Calibri" panose="020F0502020204030204"/>
                <a:cs typeface="Calibri" panose="020F0502020204030204"/>
              </a:rPr>
              <a:t>job titles </a:t>
            </a:r>
            <a:r>
              <a:rPr lang="en-US">
                <a:ea typeface="Calibri" panose="020F0502020204030204"/>
                <a:cs typeface="Calibri" panose="020F0502020204030204"/>
              </a:rPr>
              <a:t>meant they were an important explanatory factor explaining</a:t>
            </a:r>
          </a:p>
          <a:p>
            <a:pPr>
              <a:lnSpc>
                <a:spcPct val="90000"/>
              </a:lnSpc>
            </a:pPr>
            <a:r>
              <a:rPr lang="en-US">
                <a:ea typeface="Calibri" panose="020F0502020204030204"/>
                <a:cs typeface="Calibri" panose="020F0502020204030204"/>
              </a:rPr>
              <a:t>Surprisingly, at mid-range companies, Executives made </a:t>
            </a:r>
            <a:r>
              <a:rPr lang="en-US" b="1">
                <a:solidFill>
                  <a:schemeClr val="accent1"/>
                </a:solidFill>
                <a:ea typeface="Calibri" panose="020F0502020204030204"/>
                <a:cs typeface="Calibri" panose="020F0502020204030204"/>
              </a:rPr>
              <a:t>less</a:t>
            </a:r>
            <a:r>
              <a:rPr lang="en-US">
                <a:ea typeface="Calibri" panose="020F0502020204030204"/>
                <a:cs typeface="Calibri" panose="020F0502020204030204"/>
              </a:rPr>
              <a:t> than Senior level employees</a:t>
            </a:r>
          </a:p>
          <a:p>
            <a:pPr lvl="1">
              <a:lnSpc>
                <a:spcPct val="90000"/>
              </a:lnSpc>
            </a:pPr>
            <a:r>
              <a:rPr lang="en-US">
                <a:ea typeface="Calibri" panose="020F0502020204030204"/>
                <a:cs typeface="Calibri" panose="020F0502020204030204"/>
              </a:rPr>
              <a:t>Paying top dollar to keep top technical talent...</a:t>
            </a:r>
          </a:p>
          <a:p>
            <a:pPr>
              <a:lnSpc>
                <a:spcPct val="90000"/>
              </a:lnSpc>
            </a:pPr>
            <a:r>
              <a:rPr lang="en-US">
                <a:ea typeface="Calibri" panose="020F0502020204030204"/>
                <a:cs typeface="Calibri" panose="020F0502020204030204"/>
              </a:rPr>
              <a:t>Unsurprisingly, </a:t>
            </a:r>
            <a:r>
              <a:rPr lang="en-US" b="1">
                <a:solidFill>
                  <a:schemeClr val="accent1"/>
                </a:solidFill>
                <a:ea typeface="Calibri" panose="020F0502020204030204"/>
                <a:cs typeface="Calibri" panose="020F0502020204030204"/>
              </a:rPr>
              <a:t>large</a:t>
            </a:r>
            <a:r>
              <a:rPr lang="en-US">
                <a:ea typeface="Calibri" panose="020F0502020204030204"/>
                <a:cs typeface="Calibri" panose="020F0502020204030204"/>
              </a:rPr>
              <a:t> firms paid more than the Medium and Small companies</a:t>
            </a:r>
          </a:p>
          <a:p>
            <a:pPr>
              <a:lnSpc>
                <a:spcPct val="90000"/>
              </a:lnSpc>
            </a:pPr>
            <a:r>
              <a:rPr lang="en-US" u="sng">
                <a:ea typeface="Calibri" panose="020F0502020204030204"/>
                <a:cs typeface="Calibri" panose="020F0502020204030204"/>
              </a:rPr>
              <a:t>In-person</a:t>
            </a:r>
            <a:r>
              <a:rPr lang="en-US">
                <a:ea typeface="Calibri" panose="020F0502020204030204"/>
                <a:cs typeface="Calibri" panose="020F0502020204030204"/>
              </a:rPr>
              <a:t> employees averaged ~$162k, which was higher than the </a:t>
            </a:r>
            <a:r>
              <a:rPr lang="en-US" u="sng">
                <a:ea typeface="Calibri" panose="020F0502020204030204"/>
                <a:cs typeface="Calibri" panose="020F0502020204030204"/>
              </a:rPr>
              <a:t>remote</a:t>
            </a:r>
            <a:r>
              <a:rPr lang="en-US">
                <a:ea typeface="Calibri" panose="020F0502020204030204"/>
                <a:cs typeface="Calibri" panose="020F0502020204030204"/>
              </a:rPr>
              <a:t> employees ~$156k</a:t>
            </a:r>
          </a:p>
          <a:p>
            <a:pPr lvl="1">
              <a:lnSpc>
                <a:spcPct val="90000"/>
              </a:lnSpc>
            </a:pPr>
            <a:r>
              <a:rPr lang="en-US">
                <a:ea typeface="Calibri" panose="020F0502020204030204"/>
                <a:cs typeface="Calibri" panose="020F0502020204030204"/>
              </a:rPr>
              <a:t>Especially important for Entry-level</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240" r="20571" b="3"/>
          <a:stretch/>
        </p:blipFill>
        <p:spPr>
          <a:xfrm>
            <a:off x="7645233" y="771753"/>
            <a:ext cx="4240180" cy="5316095"/>
          </a:xfrm>
          <a:prstGeom prst="rect">
            <a:avLst/>
          </a:prstGeom>
        </p:spPr>
      </p:pic>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defRPr/>
            </a:pPr>
            <a:fld id="{8C2E478F-E849-4A8C-AF1F-CBCC78A7CBFA}" type="slidenum">
              <a:rPr lang="en-US"/>
              <a:pPr>
                <a:spcAft>
                  <a:spcPts val="600"/>
                </a:spcAft>
                <a:defRPr/>
              </a:pPr>
              <a:t>22</a:t>
            </a:fld>
            <a:endParaRPr lang="en-US"/>
          </a:p>
        </p:txBody>
      </p:sp>
    </p:spTree>
    <p:extLst>
      <p:ext uri="{BB962C8B-B14F-4D97-AF65-F5344CB8AC3E}">
        <p14:creationId xmlns:p14="http://schemas.microsoft.com/office/powerpoint/2010/main" val="3516891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0"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4" y="3106129"/>
            <a:ext cx="10787270" cy="830649"/>
          </a:xfrm>
        </p:spPr>
        <p:txBody>
          <a:bodyPr>
            <a:normAutofit/>
          </a:bodyPr>
          <a:lstStyle/>
          <a:p>
            <a:r>
              <a:rPr lang="en-US" sz="4000" spc="300"/>
              <a:t>Questions?</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vert="horz" lIns="91440" tIns="45720" rIns="91440" bIns="45720" rtlCol="0" anchor="t">
            <a:noAutofit/>
          </a:bodyPr>
          <a:lstStyle/>
          <a:p>
            <a:endParaRPr lang="en-US">
              <a:cs typeface="Calibri"/>
            </a:endParaRP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11E38A-9E99-0F68-592B-5BC2C7DD6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342A7-AE77-0445-2E79-351C93FC9BF4}"/>
              </a:ext>
            </a:extLst>
          </p:cNvPr>
          <p:cNvSpPr>
            <a:spLocks noGrp="1"/>
          </p:cNvSpPr>
          <p:nvPr>
            <p:ph type="title"/>
          </p:nvPr>
        </p:nvSpPr>
        <p:spPr>
          <a:xfrm>
            <a:off x="754458" y="1057345"/>
            <a:ext cx="5224320" cy="688508"/>
          </a:xfrm>
        </p:spPr>
        <p:txBody>
          <a:bodyPr vert="horz" lIns="91440" tIns="45720" rIns="91440" bIns="45720" rtlCol="0" anchor="t">
            <a:normAutofit/>
          </a:bodyPr>
          <a:lstStyle/>
          <a:p>
            <a:pPr>
              <a:lnSpc>
                <a:spcPct val="90000"/>
              </a:lnSpc>
              <a:spcBef>
                <a:spcPct val="0"/>
              </a:spcBef>
            </a:pPr>
            <a:r>
              <a:rPr lang="en-US">
                <a:cs typeface="Calibri Light"/>
              </a:rPr>
              <a:t>Limitations of the data</a:t>
            </a:r>
            <a:endParaRPr lang="en-US" kern="1200">
              <a:solidFill>
                <a:schemeClr val="tx1"/>
              </a:solidFill>
              <a:latin typeface="+mj-lt"/>
              <a:cs typeface="Calibri Light"/>
            </a:endParaRPr>
          </a:p>
        </p:txBody>
      </p:sp>
      <p:cxnSp>
        <p:nvCxnSpPr>
          <p:cNvPr id="36" name="Straight Connector 35">
            <a:extLst>
              <a:ext uri="{FF2B5EF4-FFF2-40B4-BE49-F238E27FC236}">
                <a16:creationId xmlns:a16="http://schemas.microsoft.com/office/drawing/2014/main" id="{AB2D43FF-9E07-5A9C-9E51-FC92E28886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1DDBB596-E400-034C-2177-B94983137037}"/>
              </a:ext>
            </a:extLst>
          </p:cNvPr>
          <p:cNvSpPr>
            <a:spLocks noGrp="1"/>
          </p:cNvSpPr>
          <p:nvPr>
            <p:ph idx="1"/>
          </p:nvPr>
        </p:nvSpPr>
        <p:spPr>
          <a:xfrm>
            <a:off x="754458" y="1932051"/>
            <a:ext cx="6136797" cy="4079184"/>
          </a:xfrm>
        </p:spPr>
        <p:txBody>
          <a:bodyPr vert="horz" lIns="91440" tIns="45720" rIns="91440" bIns="45720" rtlCol="0" anchor="t">
            <a:normAutofit fontScale="85000" lnSpcReduction="20000"/>
          </a:bodyPr>
          <a:lstStyle/>
          <a:p>
            <a:pPr>
              <a:lnSpc>
                <a:spcPct val="100000"/>
              </a:lnSpc>
              <a:spcBef>
                <a:spcPts val="0"/>
              </a:spcBef>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We don't know how the data was collected. Was it directly obtained from the companies or from scraping job search websites? </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No description of each job category. We don't know the reasons for each job title to be placed in a specific category. Was this decision peer-reviewed? </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Some job titles such as Junior Data Analyst are not included</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Experience level categories 'Entry-level', 'Mid-level', 'Senior', and 'Executive' are not defined. </a:t>
            </a:r>
          </a:p>
          <a:p>
            <a:pPr marL="742950" lvl="1" indent="-285750">
              <a:lnSpc>
                <a:spcPct val="100000"/>
              </a:lnSpc>
              <a:spcBef>
                <a:spcPts val="0"/>
              </a:spcBef>
              <a:buFont typeface="Arial"/>
              <a:buChar char="•"/>
              <a:defRPr/>
            </a:pPr>
            <a:r>
              <a:rPr kumimoji="0" lang="en-US" sz="1600" b="0" i="0" u="none" strike="noStrike" kern="1200" cap="none" spc="0" normalizeH="0" baseline="0" noProof="0">
                <a:ln>
                  <a:noFill/>
                </a:ln>
                <a:solidFill>
                  <a:prstClr val="black"/>
                </a:solidFill>
                <a:effectLst/>
                <a:uLnTx/>
                <a:uFillTx/>
                <a:ea typeface="Calibri" panose="020F0502020204030204"/>
                <a:cs typeface="Calibri" panose="020F0502020204030204"/>
              </a:rPr>
              <a:t>Likewise, the data are skewed towards "Senior" positions, with far more than Entry, Mid-level, and Executive levels combined...</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Company size categories 'L', 'M', 'S' are not defined</a:t>
            </a:r>
          </a:p>
          <a:p>
            <a:pPr marL="742950" lvl="1" indent="-285750">
              <a:lnSpc>
                <a:spcPct val="100000"/>
              </a:lnSpc>
              <a:spcBef>
                <a:spcPts val="0"/>
              </a:spcBef>
              <a:buFont typeface="Arial"/>
              <a:buChar char="•"/>
              <a:defRPr/>
            </a:pPr>
            <a:r>
              <a:rPr kumimoji="0" lang="en-US" sz="1600" b="0" i="0" u="none" strike="noStrike" kern="1200" cap="none" spc="0" normalizeH="0" baseline="0" noProof="0">
                <a:ln>
                  <a:noFill/>
                </a:ln>
                <a:solidFill>
                  <a:prstClr val="black"/>
                </a:solidFill>
                <a:effectLst/>
                <a:uLnTx/>
                <a:uFillTx/>
                <a:ea typeface="Calibri" panose="020F0502020204030204"/>
                <a:cs typeface="Calibri" panose="020F0502020204030204"/>
              </a:rPr>
              <a:t>The data are skewed heavily towards "Medium" sized companies, which may weaken claims about comparisons to Large and Small companies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There is no information for employee education or degree</a:t>
            </a:r>
          </a:p>
          <a:p>
            <a:pPr marL="742950" lvl="1" indent="-285750">
              <a:lnSpc>
                <a:spcPct val="100000"/>
              </a:lnSpc>
              <a:spcBef>
                <a:spcPts val="0"/>
              </a:spcBef>
              <a:buFont typeface="Arial"/>
              <a:buChar char="•"/>
              <a:defRPr/>
            </a:pPr>
            <a:r>
              <a:rPr kumimoji="0" lang="en-US" sz="1600" b="0" i="0" u="none" strike="noStrike" kern="1200" cap="none" spc="0" normalizeH="0" baseline="0" noProof="0">
                <a:ln>
                  <a:noFill/>
                </a:ln>
                <a:solidFill>
                  <a:prstClr val="black"/>
                </a:solidFill>
                <a:effectLst/>
                <a:uLnTx/>
                <a:uFillTx/>
                <a:ea typeface="Calibri" panose="020F0502020204030204"/>
                <a:cs typeface="Calibri" panose="020F0502020204030204"/>
              </a:rPr>
              <a:t>Coded for region of the U.S. would also be helpful</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There is no information for State for USA company location and employee location </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800">
                <a:solidFill>
                  <a:prstClr val="black"/>
                </a:solidFill>
                <a:ea typeface="Calibri" panose="020F0502020204030204"/>
                <a:cs typeface="Calibri" panose="020F0502020204030204"/>
              </a:rPr>
              <a:t>Very few “Hybrid” workers in this dataset</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Data is not diverse by country. About 85% of the data has the US listed as the country.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rPr>
              <a:t>The data is not broken down by state within the US, so it is unclear how the salaries range by state.</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800" b="0" i="0" u="none" strike="noStrike" kern="1200" cap="none" spc="0" normalizeH="0" baseline="0" noProof="0">
              <a:ln>
                <a:noFill/>
              </a:ln>
              <a:solidFill>
                <a:prstClr val="black"/>
              </a:solidFill>
              <a:effectLst/>
              <a:uLnTx/>
              <a:uFillTx/>
              <a:ea typeface="Calibri" panose="020F0502020204030204"/>
              <a:cs typeface="Calibri" panose="020F0502020204030204"/>
            </a:endParaRPr>
          </a:p>
          <a:p>
            <a:pPr>
              <a:lnSpc>
                <a:spcPct val="90000"/>
              </a:lnSpc>
            </a:pPr>
            <a:endParaRPr lang="en-US" sz="1300" b="1">
              <a:cs typeface="Calibri"/>
            </a:endParaRPr>
          </a:p>
        </p:txBody>
      </p:sp>
      <p:pic>
        <p:nvPicPr>
          <p:cNvPr id="6" name="Picture Placeholder 5" descr="Laptop and a notebook on a table">
            <a:extLst>
              <a:ext uri="{FF2B5EF4-FFF2-40B4-BE49-F238E27FC236}">
                <a16:creationId xmlns:a16="http://schemas.microsoft.com/office/drawing/2014/main" id="{994DE6E2-C4D7-A564-98EC-106D36C52E86}"/>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405" r="20405"/>
          <a:stretch/>
        </p:blipFill>
        <p:spPr>
          <a:xfrm>
            <a:off x="7165456" y="771753"/>
            <a:ext cx="4719957" cy="5316095"/>
          </a:xfrm>
          <a:prstGeom prst="rect">
            <a:avLst/>
          </a:prstGeom>
        </p:spPr>
      </p:pic>
    </p:spTree>
    <p:extLst>
      <p:ext uri="{BB962C8B-B14F-4D97-AF65-F5344CB8AC3E}">
        <p14:creationId xmlns:p14="http://schemas.microsoft.com/office/powerpoint/2010/main" val="1758604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a:xfrm>
            <a:off x="841248" y="256032"/>
            <a:ext cx="10506456" cy="1014984"/>
          </a:xfrm>
        </p:spPr>
        <p:txBody>
          <a:bodyPr vert="horz" lIns="91440" tIns="45720" rIns="91440" bIns="45720" rtlCol="0" anchor="b">
            <a:normAutofit/>
          </a:bodyPr>
          <a:lstStyle/>
          <a:p>
            <a:pPr algn="l">
              <a:lnSpc>
                <a:spcPct val="90000"/>
              </a:lnSpc>
            </a:pPr>
            <a:r>
              <a:rPr lang="en-US" sz="4400" kern="1200" spc="300">
                <a:solidFill>
                  <a:schemeClr val="tx1"/>
                </a:solidFill>
                <a:latin typeface="+mj-lt"/>
                <a:ea typeface="+mj-ea"/>
                <a:cs typeface="+mj-cs"/>
              </a:rPr>
              <a:t>Process</a:t>
            </a:r>
            <a:endParaRPr lang="en-US" sz="440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838200" y="2076255"/>
            <a:ext cx="10515600" cy="5145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able 7">
            <a:extLst>
              <a:ext uri="{FF2B5EF4-FFF2-40B4-BE49-F238E27FC236}">
                <a16:creationId xmlns:a16="http://schemas.microsoft.com/office/drawing/2014/main" id="{B1897641-C811-4117-B9B9-5EE41B5A3203}"/>
              </a:ext>
            </a:extLst>
          </p:cNvPr>
          <p:cNvGraphicFramePr>
            <a:graphicFrameLocks noGrp="1"/>
          </p:cNvGraphicFramePr>
          <p:nvPr>
            <p:extLst>
              <p:ext uri="{D42A27DB-BD31-4B8C-83A1-F6EECF244321}">
                <p14:modId xmlns:p14="http://schemas.microsoft.com/office/powerpoint/2010/main" val="1694441430"/>
              </p:ext>
            </p:extLst>
          </p:nvPr>
        </p:nvGraphicFramePr>
        <p:xfrm>
          <a:off x="838200" y="2081055"/>
          <a:ext cx="10827912" cy="2849932"/>
        </p:xfrm>
        <a:graphic>
          <a:graphicData uri="http://schemas.openxmlformats.org/drawingml/2006/table">
            <a:tbl>
              <a:tblPr firstRow="1" bandRow="1">
                <a:tableStyleId>{5C22544A-7EE6-4342-B048-85BDC9FD1C3A}</a:tableStyleId>
              </a:tblPr>
              <a:tblGrid>
                <a:gridCol w="902326">
                  <a:extLst>
                    <a:ext uri="{9D8B030D-6E8A-4147-A177-3AD203B41FA5}">
                      <a16:colId xmlns:a16="http://schemas.microsoft.com/office/drawing/2014/main" val="711439747"/>
                    </a:ext>
                  </a:extLst>
                </a:gridCol>
                <a:gridCol w="902326">
                  <a:extLst>
                    <a:ext uri="{9D8B030D-6E8A-4147-A177-3AD203B41FA5}">
                      <a16:colId xmlns:a16="http://schemas.microsoft.com/office/drawing/2014/main" val="3789717619"/>
                    </a:ext>
                  </a:extLst>
                </a:gridCol>
                <a:gridCol w="902326">
                  <a:extLst>
                    <a:ext uri="{9D8B030D-6E8A-4147-A177-3AD203B41FA5}">
                      <a16:colId xmlns:a16="http://schemas.microsoft.com/office/drawing/2014/main" val="2607839798"/>
                    </a:ext>
                  </a:extLst>
                </a:gridCol>
                <a:gridCol w="902326">
                  <a:extLst>
                    <a:ext uri="{9D8B030D-6E8A-4147-A177-3AD203B41FA5}">
                      <a16:colId xmlns:a16="http://schemas.microsoft.com/office/drawing/2014/main" val="1769144258"/>
                    </a:ext>
                  </a:extLst>
                </a:gridCol>
                <a:gridCol w="902326">
                  <a:extLst>
                    <a:ext uri="{9D8B030D-6E8A-4147-A177-3AD203B41FA5}">
                      <a16:colId xmlns:a16="http://schemas.microsoft.com/office/drawing/2014/main" val="1537907298"/>
                    </a:ext>
                  </a:extLst>
                </a:gridCol>
                <a:gridCol w="902326">
                  <a:extLst>
                    <a:ext uri="{9D8B030D-6E8A-4147-A177-3AD203B41FA5}">
                      <a16:colId xmlns:a16="http://schemas.microsoft.com/office/drawing/2014/main" val="1920672763"/>
                    </a:ext>
                  </a:extLst>
                </a:gridCol>
                <a:gridCol w="902326">
                  <a:extLst>
                    <a:ext uri="{9D8B030D-6E8A-4147-A177-3AD203B41FA5}">
                      <a16:colId xmlns:a16="http://schemas.microsoft.com/office/drawing/2014/main" val="1217148694"/>
                    </a:ext>
                  </a:extLst>
                </a:gridCol>
                <a:gridCol w="902326">
                  <a:extLst>
                    <a:ext uri="{9D8B030D-6E8A-4147-A177-3AD203B41FA5}">
                      <a16:colId xmlns:a16="http://schemas.microsoft.com/office/drawing/2014/main" val="247395267"/>
                    </a:ext>
                  </a:extLst>
                </a:gridCol>
                <a:gridCol w="902326">
                  <a:extLst>
                    <a:ext uri="{9D8B030D-6E8A-4147-A177-3AD203B41FA5}">
                      <a16:colId xmlns:a16="http://schemas.microsoft.com/office/drawing/2014/main" val="1231269635"/>
                    </a:ext>
                  </a:extLst>
                </a:gridCol>
                <a:gridCol w="902326">
                  <a:extLst>
                    <a:ext uri="{9D8B030D-6E8A-4147-A177-3AD203B41FA5}">
                      <a16:colId xmlns:a16="http://schemas.microsoft.com/office/drawing/2014/main" val="3587985154"/>
                    </a:ext>
                  </a:extLst>
                </a:gridCol>
                <a:gridCol w="902326">
                  <a:extLst>
                    <a:ext uri="{9D8B030D-6E8A-4147-A177-3AD203B41FA5}">
                      <a16:colId xmlns:a16="http://schemas.microsoft.com/office/drawing/2014/main" val="3023193756"/>
                    </a:ext>
                  </a:extLst>
                </a:gridCol>
                <a:gridCol w="902326">
                  <a:extLst>
                    <a:ext uri="{9D8B030D-6E8A-4147-A177-3AD203B41FA5}">
                      <a16:colId xmlns:a16="http://schemas.microsoft.com/office/drawing/2014/main" val="1420336204"/>
                    </a:ext>
                  </a:extLst>
                </a:gridCol>
              </a:tblGrid>
              <a:tr h="585216">
                <a:tc gridSpan="3">
                  <a:txBody>
                    <a:bodyPr/>
                    <a:lstStyle/>
                    <a:p>
                      <a:pPr algn="ctr"/>
                      <a:r>
                        <a:rPr lang="en-US"/>
                        <a:t>Data Clean-up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r>
                        <a:rPr lang="en-US"/>
                        <a:t>Exploration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r>
                        <a:rPr lang="en-US"/>
                        <a:t>Analysis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r>
                        <a:rPr lang="en-US"/>
                        <a:t>Visualizations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5291448"/>
                  </a:ext>
                </a:extLst>
              </a:tr>
              <a:tr h="618796">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ctr">
                        <a:buFont typeface="Arial" panose="020B0604020202020204" pitchFamily="34" charset="0"/>
                        <a:buChar char="•"/>
                      </a:pPr>
                      <a:endParaRPr lang="en-US" sz="1800" spc="30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9761096"/>
                  </a:ext>
                </a:extLst>
              </a:tr>
              <a:tr h="1645920">
                <a:tc gridSpan="3">
                  <a:txBody>
                    <a:bodyPr/>
                    <a:lstStyle/>
                    <a:p>
                      <a:pPr algn="ctr">
                        <a:lnSpc>
                          <a:spcPct val="100000"/>
                        </a:lnSpc>
                      </a:pPr>
                      <a:r>
                        <a:rPr lang="en-US" sz="1400" b="0" i="0" u="none" strike="noStrike">
                          <a:solidFill>
                            <a:schemeClr val="tx1"/>
                          </a:solidFill>
                          <a:effectLst/>
                          <a:cs typeface="Biome Light" panose="020B0303030204020804" pitchFamily="34" charset="0"/>
                        </a:rPr>
                        <a:t>Clean-up of data was done with a new library, Seaborn.</a:t>
                      </a:r>
                      <a:endParaRPr lang="en-US" sz="1400">
                        <a:solidFill>
                          <a:schemeClr val="tx1"/>
                        </a:solidFill>
                        <a:cs typeface="Biome Light" panose="020B0303030204020804" pitchFamily="34" charset="0"/>
                      </a:endParaRPr>
                    </a:p>
                  </a:txBody>
                  <a:tcPr anchor="ctr">
                    <a:lnL w="12700" cmpd="sng">
                      <a:noFill/>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lnSpc>
                          <a:spcPct val="100000"/>
                        </a:lnSpc>
                      </a:pPr>
                      <a:r>
                        <a:rPr lang="en-US" sz="1400" b="0" i="0" u="none" strike="noStrike">
                          <a:solidFill>
                            <a:schemeClr val="tx1"/>
                          </a:solidFill>
                          <a:effectLst/>
                          <a:cs typeface="Biome Light" panose="020B0303030204020804" pitchFamily="34" charset="0"/>
                        </a:rPr>
                        <a:t>Due to skewed data, and to make sure data was informational to our audience, we only focused on Full-time positions in the US for the 2023 year and removed Hybrid positions for lack of data.</a:t>
                      </a:r>
                      <a:endParaRPr lang="en-US" sz="140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lnSpc>
                          <a:spcPct val="100000"/>
                        </a:lnSpc>
                      </a:pPr>
                      <a:r>
                        <a:rPr lang="en-US" sz="1400" b="0" i="0" u="none" strike="noStrike">
                          <a:solidFill>
                            <a:schemeClr val="tx1"/>
                          </a:solidFill>
                          <a:effectLst/>
                          <a:cs typeface="Biome Light" panose="020B0303030204020804" pitchFamily="34" charset="0"/>
                        </a:rPr>
                        <a:t>Analysis for the proposed questions were done using PyMongo.</a:t>
                      </a:r>
                      <a:endParaRPr lang="en-US" sz="140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lnSpc>
                          <a:spcPct val="100000"/>
                        </a:lnSpc>
                      </a:pPr>
                      <a:r>
                        <a:rPr lang="en-US" sz="1400" b="0" i="0" u="none" strike="noStrike">
                          <a:solidFill>
                            <a:schemeClr val="tx1"/>
                          </a:solidFill>
                          <a:effectLst/>
                          <a:cs typeface="Biome Light" panose="020B0303030204020804" pitchFamily="34" charset="0"/>
                        </a:rPr>
                        <a:t>Visualizations were created with a new library, Bokeh.</a:t>
                      </a:r>
                      <a:endParaRPr lang="en-US" sz="140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372063"/>
                  </a:ext>
                </a:extLst>
              </a:tr>
            </a:tbl>
          </a:graphicData>
        </a:graphic>
      </p:graphicFrame>
      <p:sp>
        <p:nvSpPr>
          <p:cNvPr id="6" name="Slide Number Placeholder 5">
            <a:extLst>
              <a:ext uri="{FF2B5EF4-FFF2-40B4-BE49-F238E27FC236}">
                <a16:creationId xmlns:a16="http://schemas.microsoft.com/office/drawing/2014/main" id="{762668FB-51EF-473B-89E5-AB8206BF498C}"/>
              </a:ext>
            </a:extLst>
          </p:cNvPr>
          <p:cNvSpPr>
            <a:spLocks/>
          </p:cNvSpPr>
          <p:nvPr/>
        </p:nvSpPr>
        <p:spPr>
          <a:xfrm>
            <a:off x="10944275" y="5812861"/>
            <a:ext cx="409525" cy="336814"/>
          </a:xfrm>
          <a:prstGeom prst="rect">
            <a:avLst/>
          </a:prstGeom>
        </p:spPr>
        <p:txBody>
          <a:bodyPr/>
          <a:lstStyle/>
          <a:p>
            <a:pPr algn="r" defTabSz="841248">
              <a:spcAft>
                <a:spcPts val="600"/>
              </a:spcAft>
              <a:defRPr/>
            </a:pPr>
            <a:fld id="{8C2E478F-E849-4A8C-AF1F-CBCC78A7CBFA}" type="slidenum">
              <a:rPr lang="en-US" sz="1104" kern="1200">
                <a:solidFill>
                  <a:srgbClr val="555555"/>
                </a:solidFill>
                <a:latin typeface="Calibri" panose="020F0502020204030204"/>
                <a:ea typeface="+mn-ea"/>
                <a:cs typeface="+mn-cs"/>
              </a:rPr>
              <a:pPr algn="r" defTabSz="841248">
                <a:spcAft>
                  <a:spcPts val="600"/>
                </a:spcAf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D28F3C0C-0BE8-37BD-C509-08AF174B5DBF}"/>
              </a:ext>
            </a:extLst>
          </p:cNvPr>
          <p:cNvSpPr/>
          <p:nvPr/>
        </p:nvSpPr>
        <p:spPr>
          <a:xfrm>
            <a:off x="39370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AFB73E-7526-1309-D951-8814375B9275}"/>
              </a:ext>
            </a:extLst>
          </p:cNvPr>
          <p:cNvSpPr/>
          <p:nvPr/>
        </p:nvSpPr>
        <p:spPr>
          <a:xfrm>
            <a:off x="48768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DE5EA94-62B3-635A-D54D-5B417F296767}"/>
              </a:ext>
            </a:extLst>
          </p:cNvPr>
          <p:cNvSpPr/>
          <p:nvPr/>
        </p:nvSpPr>
        <p:spPr>
          <a:xfrm>
            <a:off x="57150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1D29CD-8130-65AC-A23B-21F87620FB9A}"/>
              </a:ext>
            </a:extLst>
          </p:cNvPr>
          <p:cNvSpPr/>
          <p:nvPr/>
        </p:nvSpPr>
        <p:spPr>
          <a:xfrm>
            <a:off x="11938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5B8C7D9-2063-75E4-43F3-5F205F83736A}"/>
              </a:ext>
            </a:extLst>
          </p:cNvPr>
          <p:cNvSpPr/>
          <p:nvPr/>
        </p:nvSpPr>
        <p:spPr>
          <a:xfrm>
            <a:off x="21336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5B9707-5320-472E-C0F0-691BDA38D412}"/>
              </a:ext>
            </a:extLst>
          </p:cNvPr>
          <p:cNvSpPr/>
          <p:nvPr/>
        </p:nvSpPr>
        <p:spPr>
          <a:xfrm>
            <a:off x="293370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F097ED3-A207-AA38-F3FD-6FDCCAA027D1}"/>
              </a:ext>
            </a:extLst>
          </p:cNvPr>
          <p:cNvSpPr/>
          <p:nvPr/>
        </p:nvSpPr>
        <p:spPr>
          <a:xfrm>
            <a:off x="6667023"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9A8117-15D2-80A5-976D-75994BEAEC70}"/>
              </a:ext>
            </a:extLst>
          </p:cNvPr>
          <p:cNvSpPr/>
          <p:nvPr/>
        </p:nvSpPr>
        <p:spPr>
          <a:xfrm>
            <a:off x="7505223"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B0EF0A0-1820-D7FD-68EB-4DE55EE72335}"/>
              </a:ext>
            </a:extLst>
          </p:cNvPr>
          <p:cNvSpPr/>
          <p:nvPr/>
        </p:nvSpPr>
        <p:spPr>
          <a:xfrm>
            <a:off x="832649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8CACCA5-8A8E-A162-F906-D216F797C7ED}"/>
              </a:ext>
            </a:extLst>
          </p:cNvPr>
          <p:cNvSpPr/>
          <p:nvPr/>
        </p:nvSpPr>
        <p:spPr>
          <a:xfrm>
            <a:off x="9367890"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9343594-78E7-FFF6-481A-A5216D76F07B}"/>
              </a:ext>
            </a:extLst>
          </p:cNvPr>
          <p:cNvSpPr/>
          <p:nvPr/>
        </p:nvSpPr>
        <p:spPr>
          <a:xfrm>
            <a:off x="10163757"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D1A8396-CAF1-6C8F-CFB4-A5EE067897E8}"/>
              </a:ext>
            </a:extLst>
          </p:cNvPr>
          <p:cNvSpPr/>
          <p:nvPr/>
        </p:nvSpPr>
        <p:spPr>
          <a:xfrm>
            <a:off x="11001957" y="2912533"/>
            <a:ext cx="203200" cy="101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10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C8F7B-FA60-7FDA-74BA-430120950321}"/>
              </a:ext>
            </a:extLst>
          </p:cNvPr>
          <p:cNvSpPr>
            <a:spLocks noGrp="1"/>
          </p:cNvSpPr>
          <p:nvPr>
            <p:ph type="sldNum" sz="quarter" idx="11"/>
          </p:nvPr>
        </p:nvSpPr>
        <p:spPr/>
        <p:txBody>
          <a:bodyPr/>
          <a:lstStyle/>
          <a:p>
            <a:fld id="{8C2E478F-E849-4A8C-AF1F-CBCC78A7CBFA}" type="slidenum">
              <a:rPr lang="en-US" smtClean="0"/>
              <a:t>5</a:t>
            </a:fld>
            <a:endParaRPr lang="en-US"/>
          </a:p>
        </p:txBody>
      </p:sp>
      <p:sp>
        <p:nvSpPr>
          <p:cNvPr id="6" name="TextBox 5">
            <a:extLst>
              <a:ext uri="{FF2B5EF4-FFF2-40B4-BE49-F238E27FC236}">
                <a16:creationId xmlns:a16="http://schemas.microsoft.com/office/drawing/2014/main" id="{23E59BAE-2366-C26E-CE84-7C6B1015010D}"/>
              </a:ext>
            </a:extLst>
          </p:cNvPr>
          <p:cNvSpPr txBox="1"/>
          <p:nvPr/>
        </p:nvSpPr>
        <p:spPr>
          <a:xfrm>
            <a:off x="368876" y="752474"/>
            <a:ext cx="48475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Plot the number of rows per </a:t>
            </a:r>
            <a:r>
              <a:rPr lang="en-US" err="1"/>
              <a:t>job_category</a:t>
            </a:r>
            <a:endParaRPr lang="en-US">
              <a:cs typeface="Calibri"/>
            </a:endParaRPr>
          </a:p>
        </p:txBody>
      </p:sp>
      <p:pic>
        <p:nvPicPr>
          <p:cNvPr id="7" name="Picture 6" descr="A graph of data analysis&#10;&#10;Description automatically generated">
            <a:extLst>
              <a:ext uri="{FF2B5EF4-FFF2-40B4-BE49-F238E27FC236}">
                <a16:creationId xmlns:a16="http://schemas.microsoft.com/office/drawing/2014/main" id="{AA9B27D5-2170-2233-BF18-253AD797ACEC}"/>
              </a:ext>
            </a:extLst>
          </p:cNvPr>
          <p:cNvPicPr>
            <a:picLocks noChangeAspect="1"/>
          </p:cNvPicPr>
          <p:nvPr/>
        </p:nvPicPr>
        <p:blipFill>
          <a:blip r:embed="rId2"/>
          <a:stretch>
            <a:fillRect/>
          </a:stretch>
        </p:blipFill>
        <p:spPr>
          <a:xfrm>
            <a:off x="473653" y="1090611"/>
            <a:ext cx="3861954" cy="3188279"/>
          </a:xfrm>
          <a:prstGeom prst="rect">
            <a:avLst/>
          </a:prstGeom>
        </p:spPr>
      </p:pic>
      <p:sp>
        <p:nvSpPr>
          <p:cNvPr id="8" name="TextBox 7">
            <a:extLst>
              <a:ext uri="{FF2B5EF4-FFF2-40B4-BE49-F238E27FC236}">
                <a16:creationId xmlns:a16="http://schemas.microsoft.com/office/drawing/2014/main" id="{304C7E39-350D-9FCC-F222-2488B2177146}"/>
              </a:ext>
            </a:extLst>
          </p:cNvPr>
          <p:cNvSpPr txBox="1"/>
          <p:nvPr/>
        </p:nvSpPr>
        <p:spPr>
          <a:xfrm>
            <a:off x="142364" y="4351189"/>
            <a:ext cx="5165471"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cs typeface="Calibri"/>
              </a:rPr>
              <a:t># Calculate number of unique job  titles</a:t>
            </a:r>
          </a:p>
          <a:p>
            <a:r>
              <a:rPr lang="en-US" sz="1700">
                <a:ea typeface="+mn-lt"/>
                <a:cs typeface="+mn-lt"/>
              </a:rPr>
              <a:t>data['</a:t>
            </a:r>
            <a:r>
              <a:rPr lang="en-US" sz="1700" err="1">
                <a:ea typeface="+mn-lt"/>
                <a:cs typeface="+mn-lt"/>
              </a:rPr>
              <a:t>job_title</a:t>
            </a:r>
            <a:r>
              <a:rPr lang="en-US" sz="1700">
                <a:ea typeface="+mn-lt"/>
                <a:cs typeface="+mn-lt"/>
              </a:rPr>
              <a:t>'].</a:t>
            </a:r>
            <a:r>
              <a:rPr lang="en-US" sz="1700" err="1">
                <a:ea typeface="+mn-lt"/>
                <a:cs typeface="+mn-lt"/>
              </a:rPr>
              <a:t>value_counts</a:t>
            </a:r>
            <a:r>
              <a:rPr lang="en-US" sz="1700">
                <a:ea typeface="+mn-lt"/>
                <a:cs typeface="+mn-lt"/>
              </a:rPr>
              <a:t>().size = 125</a:t>
            </a:r>
          </a:p>
          <a:p>
            <a:r>
              <a:rPr lang="en-US" sz="1700">
                <a:ea typeface="+mn-lt"/>
                <a:cs typeface="+mn-lt"/>
              </a:rPr>
              <a:t># Count unique job titles per job category</a:t>
            </a:r>
            <a:endParaRPr lang="en-US" sz="1700"/>
          </a:p>
          <a:p>
            <a:r>
              <a:rPr lang="en-US" sz="1700" err="1">
                <a:ea typeface="+mn-lt"/>
                <a:cs typeface="+mn-lt"/>
              </a:rPr>
              <a:t>data.groupby</a:t>
            </a:r>
            <a:r>
              <a:rPr lang="en-US" sz="1700">
                <a:ea typeface="+mn-lt"/>
                <a:cs typeface="+mn-lt"/>
              </a:rPr>
              <a:t>(['</a:t>
            </a:r>
            <a:r>
              <a:rPr lang="en-US" sz="1700" err="1">
                <a:ea typeface="+mn-lt"/>
                <a:cs typeface="+mn-lt"/>
              </a:rPr>
              <a:t>job_category</a:t>
            </a:r>
            <a:r>
              <a:rPr lang="en-US" sz="1700">
                <a:ea typeface="+mn-lt"/>
                <a:cs typeface="+mn-lt"/>
              </a:rPr>
              <a:t>'])['</a:t>
            </a:r>
            <a:r>
              <a:rPr lang="en-US" sz="1700" err="1">
                <a:ea typeface="+mn-lt"/>
                <a:cs typeface="+mn-lt"/>
              </a:rPr>
              <a:t>job_title</a:t>
            </a:r>
            <a:r>
              <a:rPr lang="en-US" sz="1700">
                <a:ea typeface="+mn-lt"/>
                <a:cs typeface="+mn-lt"/>
              </a:rPr>
              <a:t>'].</a:t>
            </a:r>
            <a:r>
              <a:rPr lang="en-US" sz="1700" err="1">
                <a:ea typeface="+mn-lt"/>
                <a:cs typeface="+mn-lt"/>
              </a:rPr>
              <a:t>nunique</a:t>
            </a:r>
            <a:r>
              <a:rPr lang="en-US" sz="1700">
                <a:ea typeface="+mn-lt"/>
                <a:cs typeface="+mn-lt"/>
              </a:rPr>
              <a:t>().sum() = 125</a:t>
            </a:r>
            <a:endParaRPr lang="en-US" sz="1700">
              <a:cs typeface="Calibri"/>
            </a:endParaRPr>
          </a:p>
          <a:p>
            <a:r>
              <a:rPr lang="en-US" sz="1700" b="1">
                <a:ea typeface="+mn-lt"/>
                <a:cs typeface="+mn-lt"/>
              </a:rPr>
              <a:t>Thus,</a:t>
            </a:r>
            <a:r>
              <a:rPr lang="en-US" sz="1700">
                <a:ea typeface="+mn-lt"/>
                <a:cs typeface="+mn-lt"/>
              </a:rPr>
              <a:t> each job title appears once per job category.</a:t>
            </a:r>
          </a:p>
          <a:p>
            <a:r>
              <a:rPr lang="en-US" sz="1700" b="1">
                <a:highlight>
                  <a:srgbClr val="00FF00"/>
                </a:highlight>
                <a:ea typeface="+mn-lt"/>
                <a:cs typeface="+mn-lt"/>
              </a:rPr>
              <a:t>Keep:</a:t>
            </a:r>
            <a:r>
              <a:rPr lang="en-US" sz="1700">
                <a:ea typeface="+mn-lt"/>
                <a:cs typeface="+mn-lt"/>
              </a:rPr>
              <a:t> both </a:t>
            </a:r>
            <a:r>
              <a:rPr lang="en-US" sz="1700" b="1" err="1">
                <a:ea typeface="+mn-lt"/>
                <a:cs typeface="+mn-lt"/>
              </a:rPr>
              <a:t>job_category</a:t>
            </a:r>
            <a:r>
              <a:rPr lang="en-US" sz="1700">
                <a:ea typeface="+mn-lt"/>
                <a:cs typeface="+mn-lt"/>
              </a:rPr>
              <a:t> and </a:t>
            </a:r>
            <a:r>
              <a:rPr lang="en-US" sz="1700" b="1" err="1">
                <a:ea typeface="+mn-lt"/>
                <a:cs typeface="+mn-lt"/>
              </a:rPr>
              <a:t>job_title</a:t>
            </a:r>
            <a:r>
              <a:rPr lang="en-US" sz="1700">
                <a:ea typeface="+mn-lt"/>
                <a:cs typeface="+mn-lt"/>
              </a:rPr>
              <a:t> columns. </a:t>
            </a:r>
          </a:p>
          <a:p>
            <a:r>
              <a:rPr lang="en-US" sz="1700" b="1">
                <a:highlight>
                  <a:srgbClr val="FFFF00"/>
                </a:highlight>
                <a:ea typeface="+mn-lt"/>
                <a:cs typeface="+mn-lt"/>
              </a:rPr>
              <a:t>Note</a:t>
            </a:r>
            <a:r>
              <a:rPr lang="en-US" sz="1700">
                <a:highlight>
                  <a:srgbClr val="FFFF00"/>
                </a:highlight>
                <a:ea typeface="+mn-lt"/>
                <a:cs typeface="+mn-lt"/>
              </a:rPr>
              <a:t>:</a:t>
            </a:r>
            <a:r>
              <a:rPr lang="en-US" sz="1700">
                <a:ea typeface="+mn-lt"/>
                <a:cs typeface="+mn-lt"/>
              </a:rPr>
              <a:t> Seaborn Python Library was used for plots </a:t>
            </a:r>
          </a:p>
          <a:p>
            <a:endParaRPr lang="en-US">
              <a:cs typeface="Calibri"/>
            </a:endParaRPr>
          </a:p>
        </p:txBody>
      </p:sp>
      <p:sp>
        <p:nvSpPr>
          <p:cNvPr id="9" name="TextBox 8">
            <a:extLst>
              <a:ext uri="{FF2B5EF4-FFF2-40B4-BE49-F238E27FC236}">
                <a16:creationId xmlns:a16="http://schemas.microsoft.com/office/drawing/2014/main" id="{5B0E4E69-68A0-B16B-A93A-5190F2A3C7D3}"/>
              </a:ext>
            </a:extLst>
          </p:cNvPr>
          <p:cNvSpPr txBox="1"/>
          <p:nvPr/>
        </p:nvSpPr>
        <p:spPr>
          <a:xfrm>
            <a:off x="4935765" y="767716"/>
            <a:ext cx="7057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 Plot the number of rows per year   # Plot rows per  </a:t>
            </a:r>
            <a:r>
              <a:rPr lang="en-US" err="1">
                <a:ea typeface="+mn-lt"/>
                <a:cs typeface="+mn-lt"/>
              </a:rPr>
              <a:t>employee_residence</a:t>
            </a:r>
            <a:endParaRPr lang="en-US" err="1"/>
          </a:p>
        </p:txBody>
      </p:sp>
      <p:pic>
        <p:nvPicPr>
          <p:cNvPr id="10" name="Picture 9">
            <a:extLst>
              <a:ext uri="{FF2B5EF4-FFF2-40B4-BE49-F238E27FC236}">
                <a16:creationId xmlns:a16="http://schemas.microsoft.com/office/drawing/2014/main" id="{816047FF-A557-21E2-B331-3C077B56DE4D}"/>
              </a:ext>
            </a:extLst>
          </p:cNvPr>
          <p:cNvPicPr>
            <a:picLocks noChangeAspect="1"/>
          </p:cNvPicPr>
          <p:nvPr/>
        </p:nvPicPr>
        <p:blipFill>
          <a:blip r:embed="rId3"/>
          <a:stretch>
            <a:fillRect/>
          </a:stretch>
        </p:blipFill>
        <p:spPr>
          <a:xfrm>
            <a:off x="5011016" y="1183265"/>
            <a:ext cx="2638425" cy="1571625"/>
          </a:xfrm>
          <a:prstGeom prst="rect">
            <a:avLst/>
          </a:prstGeom>
        </p:spPr>
      </p:pic>
      <p:sp>
        <p:nvSpPr>
          <p:cNvPr id="11" name="TextBox 10">
            <a:extLst>
              <a:ext uri="{FF2B5EF4-FFF2-40B4-BE49-F238E27FC236}">
                <a16:creationId xmlns:a16="http://schemas.microsoft.com/office/drawing/2014/main" id="{9B1CB85F-CB8C-1DED-3013-7F4D68C6278B}"/>
              </a:ext>
            </a:extLst>
          </p:cNvPr>
          <p:cNvSpPr txBox="1"/>
          <p:nvPr/>
        </p:nvSpPr>
        <p:spPr>
          <a:xfrm>
            <a:off x="5126184" y="2693837"/>
            <a:ext cx="7065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 Plot  rows per currency                           # Plot  rows </a:t>
            </a:r>
            <a:r>
              <a:rPr lang="en-US" err="1">
                <a:ea typeface="+mn-lt"/>
                <a:cs typeface="+mn-lt"/>
              </a:rPr>
              <a:t>company_location</a:t>
            </a:r>
            <a:endParaRPr lang="en-US" err="1"/>
          </a:p>
        </p:txBody>
      </p:sp>
      <p:pic>
        <p:nvPicPr>
          <p:cNvPr id="12" name="Picture 11">
            <a:extLst>
              <a:ext uri="{FF2B5EF4-FFF2-40B4-BE49-F238E27FC236}">
                <a16:creationId xmlns:a16="http://schemas.microsoft.com/office/drawing/2014/main" id="{A97F63AE-6A55-B8DD-C733-D1993BE2CBE0}"/>
              </a:ext>
            </a:extLst>
          </p:cNvPr>
          <p:cNvPicPr>
            <a:picLocks noChangeAspect="1"/>
          </p:cNvPicPr>
          <p:nvPr/>
        </p:nvPicPr>
        <p:blipFill>
          <a:blip r:embed="rId4"/>
          <a:stretch>
            <a:fillRect/>
          </a:stretch>
        </p:blipFill>
        <p:spPr>
          <a:xfrm>
            <a:off x="5076825" y="3065751"/>
            <a:ext cx="2601191" cy="1472912"/>
          </a:xfrm>
          <a:prstGeom prst="rect">
            <a:avLst/>
          </a:prstGeom>
        </p:spPr>
      </p:pic>
      <p:pic>
        <p:nvPicPr>
          <p:cNvPr id="13" name="Picture 12" descr="A graph with text overlay&#10;&#10;Description automatically generated">
            <a:extLst>
              <a:ext uri="{FF2B5EF4-FFF2-40B4-BE49-F238E27FC236}">
                <a16:creationId xmlns:a16="http://schemas.microsoft.com/office/drawing/2014/main" id="{CC5068C7-5AD8-4E2A-BEAA-34EA707582F4}"/>
              </a:ext>
            </a:extLst>
          </p:cNvPr>
          <p:cNvPicPr>
            <a:picLocks noChangeAspect="1"/>
          </p:cNvPicPr>
          <p:nvPr/>
        </p:nvPicPr>
        <p:blipFill>
          <a:blip r:embed="rId5"/>
          <a:stretch>
            <a:fillRect/>
          </a:stretch>
        </p:blipFill>
        <p:spPr>
          <a:xfrm>
            <a:off x="8824479" y="1189328"/>
            <a:ext cx="3063587" cy="1428752"/>
          </a:xfrm>
          <a:prstGeom prst="rect">
            <a:avLst/>
          </a:prstGeom>
        </p:spPr>
      </p:pic>
      <p:pic>
        <p:nvPicPr>
          <p:cNvPr id="14" name="Picture 13" descr="A graph with numbers and a red line&#10;&#10;Description automatically generated">
            <a:extLst>
              <a:ext uri="{FF2B5EF4-FFF2-40B4-BE49-F238E27FC236}">
                <a16:creationId xmlns:a16="http://schemas.microsoft.com/office/drawing/2014/main" id="{207AB75C-C449-4312-92EC-3074DA85A14C}"/>
              </a:ext>
            </a:extLst>
          </p:cNvPr>
          <p:cNvPicPr>
            <a:picLocks noChangeAspect="1"/>
          </p:cNvPicPr>
          <p:nvPr/>
        </p:nvPicPr>
        <p:blipFill>
          <a:blip r:embed="rId6"/>
          <a:stretch>
            <a:fillRect/>
          </a:stretch>
        </p:blipFill>
        <p:spPr>
          <a:xfrm>
            <a:off x="8715375" y="3068349"/>
            <a:ext cx="2951884" cy="1665143"/>
          </a:xfrm>
          <a:prstGeom prst="rect">
            <a:avLst/>
          </a:prstGeom>
        </p:spPr>
      </p:pic>
      <p:sp>
        <p:nvSpPr>
          <p:cNvPr id="16" name="TextBox 15">
            <a:extLst>
              <a:ext uri="{FF2B5EF4-FFF2-40B4-BE49-F238E27FC236}">
                <a16:creationId xmlns:a16="http://schemas.microsoft.com/office/drawing/2014/main" id="{F0B91711-CDB0-A8FE-3248-EDD9821AA02D}"/>
              </a:ext>
            </a:extLst>
          </p:cNvPr>
          <p:cNvSpPr txBox="1"/>
          <p:nvPr/>
        </p:nvSpPr>
        <p:spPr>
          <a:xfrm>
            <a:off x="5299687" y="4872059"/>
            <a:ext cx="7118638"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b="1">
                <a:cs typeface="Calibri"/>
              </a:rPr>
              <a:t>Drop Rows</a:t>
            </a:r>
            <a:r>
              <a:rPr lang="en-US" sz="1700">
                <a:cs typeface="Calibri"/>
              </a:rPr>
              <a:t>: </a:t>
            </a:r>
            <a:r>
              <a:rPr lang="en-US" sz="1700" err="1">
                <a:cs typeface="Calibri"/>
              </a:rPr>
              <a:t>work_year</a:t>
            </a:r>
            <a:r>
              <a:rPr lang="en-US" sz="1700">
                <a:cs typeface="Calibri"/>
              </a:rPr>
              <a:t> rows  ! =  2023. </a:t>
            </a:r>
          </a:p>
          <a:p>
            <a:r>
              <a:rPr lang="en-US" sz="1700" b="1">
                <a:cs typeface="Calibri"/>
              </a:rPr>
              <a:t>Drop  Rows</a:t>
            </a:r>
            <a:r>
              <a:rPr lang="en-US" sz="1700">
                <a:cs typeface="Calibri"/>
              </a:rPr>
              <a:t>: </a:t>
            </a:r>
            <a:r>
              <a:rPr lang="en-US" sz="1700" err="1">
                <a:cs typeface="Calibri"/>
              </a:rPr>
              <a:t>salary_currency</a:t>
            </a:r>
            <a:r>
              <a:rPr lang="en-US" sz="1700">
                <a:cs typeface="Calibri"/>
              </a:rPr>
              <a:t> rows != USD </a:t>
            </a:r>
          </a:p>
          <a:p>
            <a:r>
              <a:rPr lang="en-US" sz="1700" b="1">
                <a:highlight>
                  <a:srgbClr val="00FF00"/>
                </a:highlight>
                <a:cs typeface="Calibri"/>
              </a:rPr>
              <a:t>Keep</a:t>
            </a:r>
            <a:r>
              <a:rPr lang="en-US" sz="1700">
                <a:cs typeface="Calibri"/>
              </a:rPr>
              <a:t>: salary column with salary values in USD</a:t>
            </a:r>
            <a:endParaRPr lang="en-US" sz="1700"/>
          </a:p>
          <a:p>
            <a:r>
              <a:rPr lang="en-US" sz="1700" b="1">
                <a:cs typeface="Calibri"/>
              </a:rPr>
              <a:t>Drop Rows</a:t>
            </a:r>
            <a:r>
              <a:rPr lang="en-US" sz="1700">
                <a:cs typeface="Calibri"/>
              </a:rPr>
              <a:t>: </a:t>
            </a:r>
            <a:r>
              <a:rPr lang="en-US" sz="1700" err="1">
                <a:cs typeface="Calibri"/>
              </a:rPr>
              <a:t>employee_residence</a:t>
            </a:r>
            <a:r>
              <a:rPr lang="en-US" sz="1700">
                <a:cs typeface="Calibri"/>
              </a:rPr>
              <a:t> and </a:t>
            </a:r>
            <a:r>
              <a:rPr lang="en-US" sz="1700" err="1">
                <a:cs typeface="Calibri"/>
              </a:rPr>
              <a:t>company_location</a:t>
            </a:r>
            <a:r>
              <a:rPr lang="en-US" sz="1700">
                <a:cs typeface="Calibri"/>
              </a:rPr>
              <a:t> rows !=  US</a:t>
            </a:r>
            <a:br>
              <a:rPr lang="en-US" sz="1700">
                <a:cs typeface="Calibri"/>
              </a:rPr>
            </a:br>
            <a:r>
              <a:rPr lang="en-US" sz="1700" b="1">
                <a:cs typeface="Calibri"/>
              </a:rPr>
              <a:t>Drop Columns</a:t>
            </a:r>
            <a:r>
              <a:rPr lang="en-US" sz="1700">
                <a:cs typeface="Calibri"/>
              </a:rPr>
              <a:t>:  </a:t>
            </a:r>
            <a:r>
              <a:rPr lang="en-US" sz="1700" err="1">
                <a:cs typeface="Calibri"/>
              </a:rPr>
              <a:t>work_year</a:t>
            </a:r>
            <a:r>
              <a:rPr lang="en-US" sz="1700">
                <a:cs typeface="Calibri"/>
              </a:rPr>
              <a:t> , </a:t>
            </a:r>
            <a:r>
              <a:rPr lang="en-US" sz="1700" err="1">
                <a:cs typeface="Calibri"/>
              </a:rPr>
              <a:t>salary_currency</a:t>
            </a:r>
            <a:r>
              <a:rPr lang="en-US" sz="1700">
                <a:cs typeface="Calibri"/>
              </a:rPr>
              <a:t>,  </a:t>
            </a:r>
            <a:r>
              <a:rPr lang="en-US" sz="1700" err="1">
                <a:cs typeface="Calibri"/>
              </a:rPr>
              <a:t>salary_in_usd</a:t>
            </a:r>
            <a:r>
              <a:rPr lang="en-US" sz="1700">
                <a:cs typeface="Calibri"/>
              </a:rPr>
              <a:t>, </a:t>
            </a:r>
            <a:r>
              <a:rPr lang="en-US" sz="1700" err="1">
                <a:cs typeface="Calibri"/>
              </a:rPr>
              <a:t>employee_residence</a:t>
            </a:r>
            <a:r>
              <a:rPr lang="en-US" sz="1700">
                <a:cs typeface="Calibri"/>
              </a:rPr>
              <a:t> and </a:t>
            </a:r>
            <a:r>
              <a:rPr lang="en-US" sz="1700" err="1">
                <a:cs typeface="Calibri"/>
              </a:rPr>
              <a:t>company_location</a:t>
            </a:r>
            <a:r>
              <a:rPr lang="en-US" sz="1700">
                <a:cs typeface="Calibri"/>
              </a:rPr>
              <a:t> due to the lack of information</a:t>
            </a:r>
          </a:p>
        </p:txBody>
      </p:sp>
      <p:pic>
        <p:nvPicPr>
          <p:cNvPr id="2" name="Picture 1">
            <a:extLst>
              <a:ext uri="{FF2B5EF4-FFF2-40B4-BE49-F238E27FC236}">
                <a16:creationId xmlns:a16="http://schemas.microsoft.com/office/drawing/2014/main" id="{0937FA94-EC8A-3409-0F61-9B88A4C28D0C}"/>
              </a:ext>
            </a:extLst>
          </p:cNvPr>
          <p:cNvPicPr>
            <a:picLocks noChangeAspect="1"/>
          </p:cNvPicPr>
          <p:nvPr/>
        </p:nvPicPr>
        <p:blipFill>
          <a:blip r:embed="rId7"/>
          <a:stretch>
            <a:fillRect/>
          </a:stretch>
        </p:blipFill>
        <p:spPr>
          <a:xfrm>
            <a:off x="0" y="2993"/>
            <a:ext cx="12192000" cy="688848"/>
          </a:xfrm>
          <a:prstGeom prst="rect">
            <a:avLst/>
          </a:prstGeom>
        </p:spPr>
      </p:pic>
      <p:sp>
        <p:nvSpPr>
          <p:cNvPr id="4" name="TextBox 3">
            <a:extLst>
              <a:ext uri="{FF2B5EF4-FFF2-40B4-BE49-F238E27FC236}">
                <a16:creationId xmlns:a16="http://schemas.microsoft.com/office/drawing/2014/main" id="{CA49679C-2167-7936-B7BD-6BA9792C7E0B}"/>
              </a:ext>
            </a:extLst>
          </p:cNvPr>
          <p:cNvSpPr txBox="1"/>
          <p:nvPr/>
        </p:nvSpPr>
        <p:spPr>
          <a:xfrm>
            <a:off x="1883593" y="29959"/>
            <a:ext cx="7997007" cy="584775"/>
          </a:xfrm>
          <a:prstGeom prst="rect">
            <a:avLst/>
          </a:prstGeom>
          <a:noFill/>
        </p:spPr>
        <p:txBody>
          <a:bodyPr wrap="square" rtlCol="0">
            <a:spAutoFit/>
          </a:bodyPr>
          <a:lstStyle/>
          <a:p>
            <a:r>
              <a:rPr kumimoji="0" lang="en-US" sz="3200" b="0" i="0" u="none" strike="noStrike" kern="1200" cap="all" spc="300" normalizeH="0" baseline="0" noProof="0">
                <a:ln>
                  <a:noFill/>
                </a:ln>
                <a:solidFill>
                  <a:schemeClr val="bg1"/>
                </a:solidFill>
                <a:effectLst/>
                <a:uLnTx/>
                <a:uFillTx/>
                <a:latin typeface="Calibri Light" panose="020F0302020204030204"/>
                <a:ea typeface="+mj-ea"/>
                <a:cs typeface="Calibri Light"/>
              </a:rPr>
              <a:t>Data exploration &amp; Preparation P1</a:t>
            </a:r>
            <a:endParaRPr lang="en-US" sz="1600">
              <a:solidFill>
                <a:schemeClr val="bg1"/>
              </a:solidFill>
            </a:endParaRPr>
          </a:p>
        </p:txBody>
      </p:sp>
    </p:spTree>
    <p:extLst>
      <p:ext uri="{BB962C8B-B14F-4D97-AF65-F5344CB8AC3E}">
        <p14:creationId xmlns:p14="http://schemas.microsoft.com/office/powerpoint/2010/main" val="3489588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AEE924-B7A8-70C4-C2E4-A167B95E5435}"/>
              </a:ext>
            </a:extLst>
          </p:cNvPr>
          <p:cNvSpPr>
            <a:spLocks noGrp="1"/>
          </p:cNvSpPr>
          <p:nvPr>
            <p:ph type="sldNum" sz="quarter" idx="11"/>
          </p:nvPr>
        </p:nvSpPr>
        <p:spPr/>
        <p:txBody>
          <a:bodyPr/>
          <a:lstStyle/>
          <a:p>
            <a:fld id="{8C2E478F-E849-4A8C-AF1F-CBCC78A7CBFA}" type="slidenum">
              <a:rPr lang="en-US" smtClean="0"/>
              <a:t>6</a:t>
            </a:fld>
            <a:endParaRPr lang="en-US"/>
          </a:p>
        </p:txBody>
      </p:sp>
      <p:sp>
        <p:nvSpPr>
          <p:cNvPr id="4" name="TextBox 3">
            <a:extLst>
              <a:ext uri="{FF2B5EF4-FFF2-40B4-BE49-F238E27FC236}">
                <a16:creationId xmlns:a16="http://schemas.microsoft.com/office/drawing/2014/main" id="{610B3863-26E9-721C-8750-39A0F1147BDB}"/>
              </a:ext>
            </a:extLst>
          </p:cNvPr>
          <p:cNvSpPr txBox="1"/>
          <p:nvPr/>
        </p:nvSpPr>
        <p:spPr>
          <a:xfrm>
            <a:off x="221673" y="831272"/>
            <a:ext cx="114715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 Rows per </a:t>
            </a:r>
            <a:r>
              <a:rPr lang="en-US" err="1">
                <a:ea typeface="+mn-lt"/>
                <a:cs typeface="+mn-lt"/>
              </a:rPr>
              <a:t>employment_type</a:t>
            </a:r>
            <a:r>
              <a:rPr lang="en-US">
                <a:ea typeface="+mn-lt"/>
                <a:cs typeface="+mn-lt"/>
              </a:rPr>
              <a:t>   # Rows per </a:t>
            </a:r>
            <a:r>
              <a:rPr lang="en-US" err="1">
                <a:ea typeface="+mn-lt"/>
                <a:cs typeface="+mn-lt"/>
              </a:rPr>
              <a:t>experience_level</a:t>
            </a:r>
            <a:r>
              <a:rPr lang="en-US">
                <a:ea typeface="+mn-lt"/>
                <a:cs typeface="+mn-lt"/>
              </a:rPr>
              <a:t>         # Rows per </a:t>
            </a:r>
            <a:r>
              <a:rPr lang="en-US" err="1">
                <a:ea typeface="+mn-lt"/>
                <a:cs typeface="+mn-lt"/>
              </a:rPr>
              <a:t>work_setting</a:t>
            </a:r>
            <a:r>
              <a:rPr lang="en-US">
                <a:ea typeface="+mn-lt"/>
                <a:cs typeface="+mn-lt"/>
              </a:rPr>
              <a:t>        #Rows per </a:t>
            </a:r>
            <a:r>
              <a:rPr lang="en-US" err="1">
                <a:ea typeface="+mn-lt"/>
                <a:cs typeface="+mn-lt"/>
              </a:rPr>
              <a:t>company_size</a:t>
            </a:r>
            <a:endParaRPr lang="en-US">
              <a:ea typeface="+mn-lt"/>
              <a:cs typeface="+mn-lt"/>
            </a:endParaRPr>
          </a:p>
          <a:p>
            <a:endParaRPr lang="en-US">
              <a:cs typeface="Calibri"/>
            </a:endParaRPr>
          </a:p>
        </p:txBody>
      </p:sp>
      <p:pic>
        <p:nvPicPr>
          <p:cNvPr id="5" name="Picture 4" descr="A graph of employment type&#10;&#10;Description automatically generated">
            <a:extLst>
              <a:ext uri="{FF2B5EF4-FFF2-40B4-BE49-F238E27FC236}">
                <a16:creationId xmlns:a16="http://schemas.microsoft.com/office/drawing/2014/main" id="{3440AC4E-9F2E-467C-32CB-B94399F36BEE}"/>
              </a:ext>
            </a:extLst>
          </p:cNvPr>
          <p:cNvPicPr>
            <a:picLocks noChangeAspect="1"/>
          </p:cNvPicPr>
          <p:nvPr/>
        </p:nvPicPr>
        <p:blipFill>
          <a:blip r:embed="rId2"/>
          <a:stretch>
            <a:fillRect/>
          </a:stretch>
        </p:blipFill>
        <p:spPr>
          <a:xfrm>
            <a:off x="770659" y="1267259"/>
            <a:ext cx="2351810" cy="1954358"/>
          </a:xfrm>
          <a:prstGeom prst="rect">
            <a:avLst/>
          </a:prstGeom>
        </p:spPr>
      </p:pic>
      <p:sp>
        <p:nvSpPr>
          <p:cNvPr id="6" name="TextBox 5">
            <a:extLst>
              <a:ext uri="{FF2B5EF4-FFF2-40B4-BE49-F238E27FC236}">
                <a16:creationId xmlns:a16="http://schemas.microsoft.com/office/drawing/2014/main" id="{8843DEB6-F912-7E7D-D626-EFC05B97A86E}"/>
              </a:ext>
            </a:extLst>
          </p:cNvPr>
          <p:cNvSpPr txBox="1"/>
          <p:nvPr/>
        </p:nvSpPr>
        <p:spPr>
          <a:xfrm>
            <a:off x="318655" y="3228109"/>
            <a:ext cx="7798279" cy="6607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Drop</a:t>
            </a:r>
            <a:r>
              <a:rPr lang="en-US">
                <a:ea typeface="+mn-lt"/>
                <a:cs typeface="+mn-lt"/>
              </a:rPr>
              <a:t>: </a:t>
            </a:r>
            <a:r>
              <a:rPr lang="en-US" err="1">
                <a:ea typeface="+mn-lt"/>
                <a:cs typeface="+mn-lt"/>
              </a:rPr>
              <a:t>employment_type</a:t>
            </a:r>
            <a:r>
              <a:rPr lang="en-US">
                <a:ea typeface="+mn-lt"/>
                <a:cs typeface="+mn-lt"/>
              </a:rPr>
              <a:t> rows != Full-time , then </a:t>
            </a:r>
            <a:r>
              <a:rPr lang="en-US" b="1">
                <a:ea typeface="+mn-lt"/>
                <a:cs typeface="+mn-lt"/>
              </a:rPr>
              <a:t>drop</a:t>
            </a:r>
            <a:r>
              <a:rPr lang="en-US">
                <a:ea typeface="+mn-lt"/>
                <a:cs typeface="+mn-lt"/>
              </a:rPr>
              <a:t> </a:t>
            </a:r>
            <a:r>
              <a:rPr lang="en-US" err="1">
                <a:ea typeface="+mn-lt"/>
                <a:cs typeface="+mn-lt"/>
              </a:rPr>
              <a:t>employment_type</a:t>
            </a:r>
            <a:r>
              <a:rPr lang="en-US">
                <a:ea typeface="+mn-lt"/>
                <a:cs typeface="+mn-lt"/>
              </a:rPr>
              <a:t> column</a:t>
            </a:r>
          </a:p>
          <a:p>
            <a:r>
              <a:rPr lang="en-US" b="1">
                <a:highlight>
                  <a:srgbClr val="00FF00"/>
                </a:highlight>
                <a:ea typeface="+mn-lt"/>
                <a:cs typeface="+mn-lt"/>
              </a:rPr>
              <a:t>Keep</a:t>
            </a:r>
            <a:r>
              <a:rPr lang="en-US" b="1">
                <a:ea typeface="+mn-lt"/>
                <a:cs typeface="+mn-lt"/>
              </a:rPr>
              <a:t>: </a:t>
            </a:r>
            <a:r>
              <a:rPr lang="en-US" err="1">
                <a:ea typeface="+mn-lt"/>
                <a:cs typeface="+mn-lt"/>
              </a:rPr>
              <a:t>experience_level</a:t>
            </a:r>
            <a:r>
              <a:rPr lang="en-US">
                <a:ea typeface="+mn-lt"/>
                <a:cs typeface="+mn-lt"/>
              </a:rPr>
              <a:t>, </a:t>
            </a:r>
            <a:r>
              <a:rPr lang="en-US" err="1">
                <a:ea typeface="+mn-lt"/>
                <a:cs typeface="+mn-lt"/>
              </a:rPr>
              <a:t>work_setting</a:t>
            </a:r>
            <a:r>
              <a:rPr lang="en-US">
                <a:ea typeface="+mn-lt"/>
                <a:cs typeface="+mn-lt"/>
              </a:rPr>
              <a:t> and </a:t>
            </a:r>
            <a:r>
              <a:rPr lang="en-US" err="1">
                <a:ea typeface="+mn-lt"/>
                <a:cs typeface="+mn-lt"/>
              </a:rPr>
              <a:t>company_size</a:t>
            </a:r>
            <a:r>
              <a:rPr lang="en-US">
                <a:ea typeface="+mn-lt"/>
                <a:cs typeface="+mn-lt"/>
              </a:rPr>
              <a:t> rows with all the data</a:t>
            </a:r>
          </a:p>
        </p:txBody>
      </p:sp>
      <p:pic>
        <p:nvPicPr>
          <p:cNvPr id="7" name="Picture 6">
            <a:extLst>
              <a:ext uri="{FF2B5EF4-FFF2-40B4-BE49-F238E27FC236}">
                <a16:creationId xmlns:a16="http://schemas.microsoft.com/office/drawing/2014/main" id="{E88E8B07-BBAC-4846-CBDE-6191FD6FB5FB}"/>
              </a:ext>
            </a:extLst>
          </p:cNvPr>
          <p:cNvPicPr>
            <a:picLocks noChangeAspect="1"/>
          </p:cNvPicPr>
          <p:nvPr/>
        </p:nvPicPr>
        <p:blipFill>
          <a:blip r:embed="rId3"/>
          <a:stretch>
            <a:fillRect/>
          </a:stretch>
        </p:blipFill>
        <p:spPr>
          <a:xfrm>
            <a:off x="3680113" y="1205778"/>
            <a:ext cx="2240974" cy="1966481"/>
          </a:xfrm>
          <a:prstGeom prst="rect">
            <a:avLst/>
          </a:prstGeom>
        </p:spPr>
      </p:pic>
      <p:pic>
        <p:nvPicPr>
          <p:cNvPr id="8" name="Picture 7" descr="A graph with red and blue squares&#10;&#10;Description automatically generated">
            <a:extLst>
              <a:ext uri="{FF2B5EF4-FFF2-40B4-BE49-F238E27FC236}">
                <a16:creationId xmlns:a16="http://schemas.microsoft.com/office/drawing/2014/main" id="{E780F244-F214-3E19-877A-15A930098068}"/>
              </a:ext>
            </a:extLst>
          </p:cNvPr>
          <p:cNvPicPr>
            <a:picLocks noChangeAspect="1"/>
          </p:cNvPicPr>
          <p:nvPr/>
        </p:nvPicPr>
        <p:blipFill>
          <a:blip r:embed="rId4"/>
          <a:stretch>
            <a:fillRect/>
          </a:stretch>
        </p:blipFill>
        <p:spPr>
          <a:xfrm>
            <a:off x="6423312" y="1151659"/>
            <a:ext cx="2310246" cy="1908465"/>
          </a:xfrm>
          <a:prstGeom prst="rect">
            <a:avLst/>
          </a:prstGeom>
        </p:spPr>
      </p:pic>
      <p:pic>
        <p:nvPicPr>
          <p:cNvPr id="9" name="Picture 8" descr="A graph with a red and blue bar&#10;&#10;Description automatically generated">
            <a:extLst>
              <a:ext uri="{FF2B5EF4-FFF2-40B4-BE49-F238E27FC236}">
                <a16:creationId xmlns:a16="http://schemas.microsoft.com/office/drawing/2014/main" id="{E92C6F9F-6D98-AFD5-84D4-FF707B062962}"/>
              </a:ext>
            </a:extLst>
          </p:cNvPr>
          <p:cNvPicPr>
            <a:picLocks noChangeAspect="1"/>
          </p:cNvPicPr>
          <p:nvPr/>
        </p:nvPicPr>
        <p:blipFill>
          <a:blip r:embed="rId5"/>
          <a:stretch>
            <a:fillRect/>
          </a:stretch>
        </p:blipFill>
        <p:spPr>
          <a:xfrm>
            <a:off x="8875568" y="1159020"/>
            <a:ext cx="2434937" cy="1838326"/>
          </a:xfrm>
          <a:prstGeom prst="rect">
            <a:avLst/>
          </a:prstGeom>
        </p:spPr>
      </p:pic>
      <p:pic>
        <p:nvPicPr>
          <p:cNvPr id="10" name="Picture 9" descr="A graph of data analysis&#10;&#10;Description automatically generated">
            <a:extLst>
              <a:ext uri="{FF2B5EF4-FFF2-40B4-BE49-F238E27FC236}">
                <a16:creationId xmlns:a16="http://schemas.microsoft.com/office/drawing/2014/main" id="{02355AFB-D287-C6EE-F458-18F3CF8C378D}"/>
              </a:ext>
            </a:extLst>
          </p:cNvPr>
          <p:cNvPicPr>
            <a:picLocks noChangeAspect="1"/>
          </p:cNvPicPr>
          <p:nvPr/>
        </p:nvPicPr>
        <p:blipFill>
          <a:blip r:embed="rId6"/>
          <a:stretch>
            <a:fillRect/>
          </a:stretch>
        </p:blipFill>
        <p:spPr>
          <a:xfrm>
            <a:off x="717071" y="3888899"/>
            <a:ext cx="3155963" cy="2832427"/>
          </a:xfrm>
          <a:prstGeom prst="rect">
            <a:avLst/>
          </a:prstGeom>
        </p:spPr>
      </p:pic>
      <p:pic>
        <p:nvPicPr>
          <p:cNvPr id="11" name="Picture 10" descr="A graph of a bar graph&#10;&#10;Description automatically generated">
            <a:extLst>
              <a:ext uri="{FF2B5EF4-FFF2-40B4-BE49-F238E27FC236}">
                <a16:creationId xmlns:a16="http://schemas.microsoft.com/office/drawing/2014/main" id="{BB717337-5319-90D9-5F37-F52A9968B7C2}"/>
              </a:ext>
            </a:extLst>
          </p:cNvPr>
          <p:cNvPicPr>
            <a:picLocks noChangeAspect="1"/>
          </p:cNvPicPr>
          <p:nvPr/>
        </p:nvPicPr>
        <p:blipFill>
          <a:blip r:embed="rId7"/>
          <a:stretch>
            <a:fillRect/>
          </a:stretch>
        </p:blipFill>
        <p:spPr>
          <a:xfrm>
            <a:off x="3970148" y="3888168"/>
            <a:ext cx="2034663" cy="1710852"/>
          </a:xfrm>
          <a:prstGeom prst="rect">
            <a:avLst/>
          </a:prstGeom>
        </p:spPr>
      </p:pic>
      <p:sp>
        <p:nvSpPr>
          <p:cNvPr id="13" name="TextBox 12">
            <a:extLst>
              <a:ext uri="{FF2B5EF4-FFF2-40B4-BE49-F238E27FC236}">
                <a16:creationId xmlns:a16="http://schemas.microsoft.com/office/drawing/2014/main" id="{AADEC3FB-A214-B45B-6C64-30C0699AD3B0}"/>
              </a:ext>
            </a:extLst>
          </p:cNvPr>
          <p:cNvSpPr txBox="1"/>
          <p:nvPr/>
        </p:nvSpPr>
        <p:spPr>
          <a:xfrm>
            <a:off x="6290993" y="3898028"/>
            <a:ext cx="548722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Final DF summary:</a:t>
            </a:r>
            <a:endParaRPr lang="en-US" b="1"/>
          </a:p>
          <a:p>
            <a:pPr marL="285750" indent="-285750">
              <a:buFont typeface="Arial"/>
              <a:buChar char="•"/>
            </a:pPr>
            <a:r>
              <a:rPr lang="en-US">
                <a:cs typeface="Calibri"/>
              </a:rPr>
              <a:t>Number of columns reduced from 12 to 6</a:t>
            </a:r>
          </a:p>
          <a:p>
            <a:pPr marL="285750" indent="-285750">
              <a:buFont typeface="Arial"/>
              <a:buChar char="•"/>
            </a:pPr>
            <a:r>
              <a:rPr lang="en-US">
                <a:cs typeface="Calibri"/>
              </a:rPr>
              <a:t>Number of rows reduced from 9355 to 6635</a:t>
            </a:r>
          </a:p>
          <a:p>
            <a:pPr marL="285750" indent="-285750">
              <a:buFont typeface="Arial"/>
              <a:buChar char="•"/>
            </a:pPr>
            <a:r>
              <a:rPr lang="en-US">
                <a:cs typeface="Calibri"/>
              </a:rPr>
              <a:t>Number of  </a:t>
            </a:r>
            <a:r>
              <a:rPr lang="en-US" err="1">
                <a:cs typeface="Calibri"/>
              </a:rPr>
              <a:t>job_titles</a:t>
            </a:r>
            <a:r>
              <a:rPr lang="en-US">
                <a:cs typeface="Calibri"/>
              </a:rPr>
              <a:t> reduced from 125 to 78</a:t>
            </a:r>
          </a:p>
          <a:p>
            <a:pPr marL="285750" indent="-285750">
              <a:buFont typeface="Arial"/>
              <a:buChar char="•"/>
            </a:pPr>
            <a:r>
              <a:rPr lang="en-US">
                <a:cs typeface="Calibri"/>
              </a:rPr>
              <a:t>Number of job categories remained 10 or the same</a:t>
            </a:r>
          </a:p>
          <a:p>
            <a:pPr marL="285750" indent="-285750">
              <a:buFont typeface="Arial"/>
              <a:buChar char="•"/>
            </a:pPr>
            <a:r>
              <a:rPr lang="en-US">
                <a:cs typeface="Calibri"/>
              </a:rPr>
              <a:t>Kept data for:</a:t>
            </a:r>
          </a:p>
          <a:p>
            <a:pPr marL="742950" lvl="1" indent="-285750">
              <a:buFont typeface="Courier New"/>
              <a:buChar char="o"/>
            </a:pPr>
            <a:r>
              <a:rPr lang="en-US">
                <a:cs typeface="Calibri"/>
              </a:rPr>
              <a:t>Year 2023</a:t>
            </a:r>
          </a:p>
          <a:p>
            <a:pPr marL="742950" lvl="1" indent="-285750">
              <a:buFont typeface="Courier New"/>
              <a:buChar char="o"/>
            </a:pPr>
            <a:r>
              <a:rPr lang="en-US">
                <a:cs typeface="Calibri"/>
              </a:rPr>
              <a:t>US full-time employees</a:t>
            </a:r>
          </a:p>
          <a:p>
            <a:pPr marL="742950" lvl="1" indent="-285750">
              <a:buFont typeface="Courier New"/>
              <a:buChar char="o"/>
            </a:pPr>
            <a:r>
              <a:rPr lang="en-US">
                <a:cs typeface="Calibri"/>
              </a:rPr>
              <a:t>US company location</a:t>
            </a:r>
          </a:p>
        </p:txBody>
      </p:sp>
      <p:pic>
        <p:nvPicPr>
          <p:cNvPr id="12" name="Picture 11">
            <a:extLst>
              <a:ext uri="{FF2B5EF4-FFF2-40B4-BE49-F238E27FC236}">
                <a16:creationId xmlns:a16="http://schemas.microsoft.com/office/drawing/2014/main" id="{232C5301-A283-6ED1-6038-6BD4CFACC41D}"/>
              </a:ext>
            </a:extLst>
          </p:cNvPr>
          <p:cNvPicPr>
            <a:picLocks noChangeAspect="1"/>
          </p:cNvPicPr>
          <p:nvPr/>
        </p:nvPicPr>
        <p:blipFill>
          <a:blip r:embed="rId8"/>
          <a:stretch>
            <a:fillRect/>
          </a:stretch>
        </p:blipFill>
        <p:spPr>
          <a:xfrm>
            <a:off x="0" y="-8271"/>
            <a:ext cx="12192000" cy="688848"/>
          </a:xfrm>
          <a:prstGeom prst="rect">
            <a:avLst/>
          </a:prstGeom>
        </p:spPr>
      </p:pic>
      <p:sp>
        <p:nvSpPr>
          <p:cNvPr id="14" name="TextBox 13">
            <a:extLst>
              <a:ext uri="{FF2B5EF4-FFF2-40B4-BE49-F238E27FC236}">
                <a16:creationId xmlns:a16="http://schemas.microsoft.com/office/drawing/2014/main" id="{05A56D64-E3D6-2F43-95D4-EE841BB62877}"/>
              </a:ext>
            </a:extLst>
          </p:cNvPr>
          <p:cNvSpPr txBox="1"/>
          <p:nvPr/>
        </p:nvSpPr>
        <p:spPr>
          <a:xfrm>
            <a:off x="2000191" y="63864"/>
            <a:ext cx="9993026" cy="584775"/>
          </a:xfrm>
          <a:prstGeom prst="rect">
            <a:avLst/>
          </a:prstGeom>
          <a:noFill/>
        </p:spPr>
        <p:txBody>
          <a:bodyPr wrap="square" rtlCol="0">
            <a:spAutoFit/>
          </a:bodyPr>
          <a:lstStyle/>
          <a:p>
            <a:r>
              <a:rPr kumimoji="0" lang="en-US" sz="3200" b="0" i="0" u="none" strike="noStrike" kern="1200" cap="all" spc="300" normalizeH="0" baseline="0" noProof="0">
                <a:ln>
                  <a:noFill/>
                </a:ln>
                <a:solidFill>
                  <a:schemeClr val="bg1"/>
                </a:solidFill>
                <a:effectLst/>
                <a:uLnTx/>
                <a:uFillTx/>
                <a:latin typeface="Calibri Light" panose="020F0302020204030204"/>
                <a:ea typeface="+mj-ea"/>
                <a:cs typeface="Calibri Light"/>
              </a:rPr>
              <a:t>Data exploration &amp; Preparation P2</a:t>
            </a:r>
            <a:endParaRPr lang="en-US" sz="1600">
              <a:solidFill>
                <a:schemeClr val="bg1"/>
              </a:solidFill>
            </a:endParaRPr>
          </a:p>
        </p:txBody>
      </p:sp>
    </p:spTree>
    <p:extLst>
      <p:ext uri="{BB962C8B-B14F-4D97-AF65-F5344CB8AC3E}">
        <p14:creationId xmlns:p14="http://schemas.microsoft.com/office/powerpoint/2010/main" val="4169826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457200"/>
            <a:ext cx="5897218" cy="1055897"/>
          </a:xfrm>
        </p:spPr>
        <p:txBody>
          <a:bodyPr/>
          <a:lstStyle/>
          <a:p>
            <a:r>
              <a:rPr lang="en-US"/>
              <a:t>analysis</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95999" y="6393129"/>
            <a:ext cx="3017520" cy="464871"/>
          </a:xfrm>
        </p:spPr>
        <p:txBody>
          <a:bodyPr/>
          <a:lstStyle/>
          <a:p>
            <a:pPr marL="0" indent="0">
              <a:buNone/>
            </a:pPr>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2746133"/>
            <a:ext cx="4646246" cy="2218585"/>
          </a:xfrm>
        </p:spPr>
        <p:txBody>
          <a:bodyPr vert="horz" lIns="91440" tIns="45720" rIns="91440" bIns="45720" rtlCol="0" anchor="t">
            <a:normAutofit fontScale="92500" lnSpcReduction="10000"/>
          </a:bodyPr>
          <a:lstStyle/>
          <a:p>
            <a:pPr marL="0" indent="0">
              <a:buNone/>
            </a:pPr>
            <a:r>
              <a:rPr lang="en-US" sz="2400"/>
              <a:t>Salary differences by company size:</a:t>
            </a:r>
            <a:endParaRPr lang="en-US" sz="2000"/>
          </a:p>
          <a:p>
            <a:pPr marL="0" indent="0">
              <a:buNone/>
            </a:pPr>
            <a:r>
              <a:rPr lang="en-US" sz="2000"/>
              <a:t>S - M: $-15,210.06</a:t>
            </a:r>
          </a:p>
          <a:p>
            <a:pPr marL="0" indent="0">
              <a:buNone/>
            </a:pPr>
            <a:r>
              <a:rPr lang="en-US" sz="2000">
                <a:solidFill>
                  <a:srgbClr val="FF0000"/>
                </a:solidFill>
              </a:rPr>
              <a:t>S - L: $-26,223.97</a:t>
            </a:r>
            <a:endParaRPr lang="en-US" sz="2000">
              <a:solidFill>
                <a:srgbClr val="FF0000"/>
              </a:solidFill>
              <a:cs typeface="Calibri"/>
            </a:endParaRPr>
          </a:p>
          <a:p>
            <a:pPr marL="0" indent="0">
              <a:buNone/>
            </a:pPr>
            <a:r>
              <a:rPr lang="en-US" sz="2000"/>
              <a:t>M - L: $-11,013.91</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B33D947-34D2-9150-3F98-EAE68C3CD35B}"/>
              </a:ext>
            </a:extLst>
          </p:cNvPr>
          <p:cNvSpPr txBox="1"/>
          <p:nvPr/>
        </p:nvSpPr>
        <p:spPr>
          <a:xfrm>
            <a:off x="6095999" y="1885611"/>
            <a:ext cx="3691468" cy="707886"/>
          </a:xfrm>
          <a:prstGeom prst="rect">
            <a:avLst/>
          </a:prstGeom>
          <a:noFill/>
        </p:spPr>
        <p:txBody>
          <a:bodyPr wrap="square" rtlCol="0">
            <a:spAutoFit/>
          </a:bodyPr>
          <a:lstStyle/>
          <a:p>
            <a:r>
              <a:rPr kumimoji="0" lang="en-US" sz="2000" b="0" i="0" u="none" strike="noStrike" kern="1200" cap="all" spc="0" normalizeH="0" baseline="0" noProof="0">
                <a:ln>
                  <a:noFill/>
                </a:ln>
                <a:solidFill>
                  <a:prstClr val="black"/>
                </a:solidFill>
                <a:effectLst/>
                <a:uLnTx/>
                <a:uFillTx/>
                <a:latin typeface="Calibri Light" panose="020F0302020204030204"/>
                <a:ea typeface="+mj-ea"/>
                <a:cs typeface="+mj-cs"/>
              </a:rPr>
              <a:t>What is the salary difference</a:t>
            </a:r>
            <a:br>
              <a:rPr kumimoji="0" lang="en-US" sz="2000" b="0" i="0" u="none" strike="noStrike" kern="1200" cap="all" spc="0" normalizeH="0" baseline="0" noProof="0">
                <a:ln>
                  <a:noFill/>
                </a:ln>
                <a:solidFill>
                  <a:prstClr val="black"/>
                </a:solidFill>
                <a:effectLst/>
                <a:uLnTx/>
                <a:uFillTx/>
                <a:latin typeface="Calibri Light" panose="020F0302020204030204"/>
                <a:ea typeface="+mj-ea"/>
                <a:cs typeface="+mj-cs"/>
              </a:rPr>
            </a:br>
            <a:r>
              <a:rPr kumimoji="0" lang="en-US" sz="2000" b="0" i="0" u="none" strike="noStrike" kern="1200" cap="all" spc="0" normalizeH="0" baseline="0" noProof="0">
                <a:ln>
                  <a:noFill/>
                </a:ln>
                <a:solidFill>
                  <a:prstClr val="black"/>
                </a:solidFill>
                <a:effectLst/>
                <a:uLnTx/>
                <a:uFillTx/>
                <a:latin typeface="Calibri Light" panose="020F0302020204030204"/>
                <a:ea typeface="+mj-ea"/>
                <a:cs typeface="+mj-cs"/>
              </a:rPr>
              <a:t>between company sizes?</a:t>
            </a:r>
            <a:endParaRPr lang="en-US"/>
          </a:p>
        </p:txBody>
      </p:sp>
    </p:spTree>
    <p:extLst>
      <p:ext uri="{BB962C8B-B14F-4D97-AF65-F5344CB8AC3E}">
        <p14:creationId xmlns:p14="http://schemas.microsoft.com/office/powerpoint/2010/main" val="1325373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92105" y="2963334"/>
            <a:ext cx="4759113" cy="3798888"/>
          </a:xfrm>
        </p:spPr>
        <p:txBody>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Salary differences by work setting:</a:t>
            </a: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a:p>
            <a:r>
              <a:rPr lang="en-US" sz="1900"/>
              <a:t>In-person - Remote: $6599.07</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7">
            <a:extLst>
              <a:ext uri="{FF2B5EF4-FFF2-40B4-BE49-F238E27FC236}">
                <a16:creationId xmlns:a16="http://schemas.microsoft.com/office/drawing/2014/main" id="{3AA2A13B-D721-14C1-109B-0B46CB25481E}"/>
              </a:ext>
            </a:extLst>
          </p:cNvPr>
          <p:cNvSpPr txBox="1">
            <a:spLocks/>
          </p:cNvSpPr>
          <p:nvPr/>
        </p:nvSpPr>
        <p:spPr>
          <a:xfrm>
            <a:off x="7092105" y="404948"/>
            <a:ext cx="3203362" cy="1055897"/>
          </a:xfrm>
          <a:prstGeom prst="rect">
            <a:avLst/>
          </a:prstGeom>
        </p:spPr>
        <p:txBody>
          <a:bodyPr vert="horz" lIns="91440" tIns="45720" rIns="91440" bIns="45720" rtlCol="0" anchor="t">
            <a:noAutofit/>
          </a:bodyPr>
          <a:lstStyle>
            <a:lvl1pPr algn="l" defTabSz="914400" rtl="0" eaLnBrk="1" latinLnBrk="0" hangingPunct="1">
              <a:lnSpc>
                <a:spcPct val="150000"/>
              </a:lnSpc>
              <a:spcBef>
                <a:spcPts val="1000"/>
              </a:spcBef>
              <a:buNone/>
              <a:defRPr sz="5400" kern="1200" cap="all" baseline="0">
                <a:solidFill>
                  <a:schemeClr val="tx1"/>
                </a:solidFill>
                <a:latin typeface="+mj-lt"/>
                <a:ea typeface="+mj-ea"/>
                <a:cs typeface="+mj-cs"/>
              </a:defRPr>
            </a:lvl1pPr>
          </a:lstStyle>
          <a:p>
            <a:r>
              <a:rPr lang="en-US" sz="3200"/>
              <a:t>analysis</a:t>
            </a:r>
          </a:p>
        </p:txBody>
      </p:sp>
      <p:sp>
        <p:nvSpPr>
          <p:cNvPr id="4" name="TextBox 3">
            <a:extLst>
              <a:ext uri="{FF2B5EF4-FFF2-40B4-BE49-F238E27FC236}">
                <a16:creationId xmlns:a16="http://schemas.microsoft.com/office/drawing/2014/main" id="{36EA0447-07FD-7D8B-4411-2F75BBB7DAB7}"/>
              </a:ext>
            </a:extLst>
          </p:cNvPr>
          <p:cNvSpPr txBox="1"/>
          <p:nvPr/>
        </p:nvSpPr>
        <p:spPr>
          <a:xfrm>
            <a:off x="7068819" y="1930400"/>
            <a:ext cx="3302000" cy="707886"/>
          </a:xfrm>
          <a:prstGeom prst="rect">
            <a:avLst/>
          </a:prstGeom>
          <a:noFill/>
        </p:spPr>
        <p:txBody>
          <a:bodyPr wrap="square" rtlCol="0">
            <a:spAutoFit/>
          </a:bodyPr>
          <a:lstStyle/>
          <a:p>
            <a:r>
              <a:rPr kumimoji="0" lang="en-US" sz="2000" b="0" i="0" u="none" strike="noStrike" kern="1200" cap="all" spc="0" normalizeH="0" baseline="0" noProof="0">
                <a:ln>
                  <a:noFill/>
                </a:ln>
                <a:solidFill>
                  <a:prstClr val="black"/>
                </a:solidFill>
                <a:effectLst/>
                <a:uLnTx/>
                <a:uFillTx/>
                <a:latin typeface="Calibri Light" panose="020F0302020204030204"/>
                <a:ea typeface="+mj-ea"/>
                <a:cs typeface="+mj-cs"/>
              </a:rPr>
              <a:t>What is the difference in salary by work setting?</a:t>
            </a:r>
            <a:endParaRPr lang="en-US"/>
          </a:p>
        </p:txBody>
      </p:sp>
    </p:spTree>
    <p:extLst>
      <p:ext uri="{BB962C8B-B14F-4D97-AF65-F5344CB8AC3E}">
        <p14:creationId xmlns:p14="http://schemas.microsoft.com/office/powerpoint/2010/main" val="1649098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3200" spc="300"/>
              <a:t>Analysis</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Autofit/>
          </a:bodyPr>
          <a:lstStyle/>
          <a:p>
            <a:r>
              <a:rPr lang="en-US" sz="1200" b="1" spc="300">
                <a:solidFill>
                  <a:schemeClr val="tx1"/>
                </a:solidFill>
              </a:rPr>
              <a:t>What is the average salary based on the job title and work experience?</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a:xfrm>
            <a:off x="6565107" y="3864355"/>
            <a:ext cx="5183188" cy="579308"/>
          </a:xfrm>
        </p:spPr>
        <p:txBody>
          <a:bodyPr>
            <a:noAutofit/>
          </a:bodyPr>
          <a:lstStyle/>
          <a:p>
            <a:r>
              <a:rPr lang="en-US" sz="1200" b="1" spc="300">
                <a:solidFill>
                  <a:schemeClr val="tx1"/>
                </a:solidFill>
              </a:rPr>
              <a:t>How does job category affect salary between job titles?</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a:lnSpc>
                <a:spcPct val="100000"/>
              </a:lnSpc>
              <a:buFont typeface="Wingdings" panose="05000000000000000000" pitchFamily="2" charset="2"/>
              <a:buChar char="§"/>
            </a:pPr>
            <a:r>
              <a:rPr lang="en-US" sz="1400">
                <a:solidFill>
                  <a:schemeClr val="tx1"/>
                </a:solidFill>
              </a:rPr>
              <a:t>For the most part, you can see the gradual increase in salary with work experience</a:t>
            </a:r>
          </a:p>
          <a:p>
            <a:pPr>
              <a:lnSpc>
                <a:spcPct val="100000"/>
              </a:lnSpc>
              <a:buFont typeface="Wingdings" panose="05000000000000000000" pitchFamily="2" charset="2"/>
              <a:buChar char="§"/>
            </a:pPr>
            <a:r>
              <a:rPr lang="en-US" sz="1400"/>
              <a:t>However, in some cases, executives get paid less, due to other factors</a:t>
            </a:r>
            <a:endParaRPr lang="en-US" sz="1400">
              <a:solidFill>
                <a:schemeClr val="tx1"/>
              </a:solidFill>
            </a:endParaRP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pPr>
              <a:lnSpc>
                <a:spcPct val="100000"/>
              </a:lnSpc>
              <a:buFont typeface="Wingdings" panose="05000000000000000000" pitchFamily="2" charset="2"/>
              <a:buChar char="§"/>
            </a:pPr>
            <a:r>
              <a:rPr lang="en-US" sz="1400">
                <a:solidFill>
                  <a:schemeClr val="tx1"/>
                </a:solidFill>
              </a:rPr>
              <a:t>Based on the visualization, job category does affect salary, but not much.</a:t>
            </a: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0818BD2-EFED-1411-1D3A-B536C1DDE0FE}"/>
              </a:ext>
            </a:extLst>
          </p:cNvPr>
          <p:cNvPicPr>
            <a:picLocks noChangeAspect="1"/>
          </p:cNvPicPr>
          <p:nvPr/>
        </p:nvPicPr>
        <p:blipFill>
          <a:blip r:embed="rId2"/>
          <a:stretch>
            <a:fillRect/>
          </a:stretch>
        </p:blipFill>
        <p:spPr>
          <a:xfrm>
            <a:off x="594519" y="5638010"/>
            <a:ext cx="4576135" cy="1052040"/>
          </a:xfrm>
          <a:prstGeom prst="rect">
            <a:avLst/>
          </a:prstGeom>
        </p:spPr>
      </p:pic>
      <p:pic>
        <p:nvPicPr>
          <p:cNvPr id="21" name="Picture 20">
            <a:extLst>
              <a:ext uri="{FF2B5EF4-FFF2-40B4-BE49-F238E27FC236}">
                <a16:creationId xmlns:a16="http://schemas.microsoft.com/office/drawing/2014/main" id="{3BC1A57D-BE43-EFEA-3F32-535E19710D7F}"/>
              </a:ext>
            </a:extLst>
          </p:cNvPr>
          <p:cNvPicPr>
            <a:picLocks noChangeAspect="1"/>
          </p:cNvPicPr>
          <p:nvPr/>
        </p:nvPicPr>
        <p:blipFill>
          <a:blip r:embed="rId3"/>
          <a:stretch>
            <a:fillRect/>
          </a:stretch>
        </p:blipFill>
        <p:spPr>
          <a:xfrm>
            <a:off x="6177954" y="5926472"/>
            <a:ext cx="5949621" cy="178775"/>
          </a:xfrm>
          <a:prstGeom prst="rect">
            <a:avLst/>
          </a:prstGeom>
        </p:spPr>
      </p:pic>
      <p:pic>
        <p:nvPicPr>
          <p:cNvPr id="23" name="Picture 22">
            <a:extLst>
              <a:ext uri="{FF2B5EF4-FFF2-40B4-BE49-F238E27FC236}">
                <a16:creationId xmlns:a16="http://schemas.microsoft.com/office/drawing/2014/main" id="{659A9BFF-5DDB-CD3B-9268-B15F32024FCA}"/>
              </a:ext>
            </a:extLst>
          </p:cNvPr>
          <p:cNvPicPr>
            <a:picLocks noChangeAspect="1"/>
          </p:cNvPicPr>
          <p:nvPr/>
        </p:nvPicPr>
        <p:blipFill>
          <a:blip r:embed="rId4"/>
          <a:stretch>
            <a:fillRect/>
          </a:stretch>
        </p:blipFill>
        <p:spPr>
          <a:xfrm>
            <a:off x="6177954" y="5721687"/>
            <a:ext cx="5815263" cy="212568"/>
          </a:xfrm>
          <a:prstGeom prst="rect">
            <a:avLst/>
          </a:prstGeom>
        </p:spPr>
      </p:pic>
      <p:pic>
        <p:nvPicPr>
          <p:cNvPr id="25" name="Picture 24">
            <a:extLst>
              <a:ext uri="{FF2B5EF4-FFF2-40B4-BE49-F238E27FC236}">
                <a16:creationId xmlns:a16="http://schemas.microsoft.com/office/drawing/2014/main" id="{483ABCE5-C8B8-EADB-626C-2E63915D280A}"/>
              </a:ext>
            </a:extLst>
          </p:cNvPr>
          <p:cNvPicPr>
            <a:picLocks noChangeAspect="1"/>
          </p:cNvPicPr>
          <p:nvPr/>
        </p:nvPicPr>
        <p:blipFill>
          <a:blip r:embed="rId5"/>
          <a:stretch>
            <a:fillRect/>
          </a:stretch>
        </p:blipFill>
        <p:spPr>
          <a:xfrm>
            <a:off x="5580945" y="6103336"/>
            <a:ext cx="6546629" cy="174190"/>
          </a:xfrm>
          <a:prstGeom prst="rect">
            <a:avLst/>
          </a:prstGeom>
        </p:spPr>
      </p:pic>
      <p:pic>
        <p:nvPicPr>
          <p:cNvPr id="26" name="Picture 25">
            <a:extLst>
              <a:ext uri="{FF2B5EF4-FFF2-40B4-BE49-F238E27FC236}">
                <a16:creationId xmlns:a16="http://schemas.microsoft.com/office/drawing/2014/main" id="{F97CC93D-D68A-2367-51B0-DE790CA7628C}"/>
              </a:ext>
            </a:extLst>
          </p:cNvPr>
          <p:cNvPicPr>
            <a:picLocks noChangeAspect="1"/>
          </p:cNvPicPr>
          <p:nvPr/>
        </p:nvPicPr>
        <p:blipFill>
          <a:blip r:embed="rId6"/>
          <a:stretch>
            <a:fillRect/>
          </a:stretch>
        </p:blipFill>
        <p:spPr>
          <a:xfrm>
            <a:off x="423282" y="1477770"/>
            <a:ext cx="5157663" cy="1889924"/>
          </a:xfrm>
          <a:prstGeom prst="rect">
            <a:avLst/>
          </a:prstGeom>
        </p:spPr>
      </p:pic>
      <p:pic>
        <p:nvPicPr>
          <p:cNvPr id="27" name="Picture 26">
            <a:extLst>
              <a:ext uri="{FF2B5EF4-FFF2-40B4-BE49-F238E27FC236}">
                <a16:creationId xmlns:a16="http://schemas.microsoft.com/office/drawing/2014/main" id="{085338AF-F8B1-1B15-F1C7-1F782040B317}"/>
              </a:ext>
            </a:extLst>
          </p:cNvPr>
          <p:cNvPicPr>
            <a:picLocks noChangeAspect="1"/>
          </p:cNvPicPr>
          <p:nvPr/>
        </p:nvPicPr>
        <p:blipFill>
          <a:blip r:embed="rId7"/>
          <a:stretch>
            <a:fillRect/>
          </a:stretch>
        </p:blipFill>
        <p:spPr>
          <a:xfrm>
            <a:off x="6611057" y="1477770"/>
            <a:ext cx="5157663" cy="1889924"/>
          </a:xfrm>
          <a:prstGeom prst="rect">
            <a:avLst/>
          </a:prstGeom>
        </p:spPr>
      </p:pic>
    </p:spTree>
    <p:extLst>
      <p:ext uri="{BB962C8B-B14F-4D97-AF65-F5344CB8AC3E}">
        <p14:creationId xmlns:p14="http://schemas.microsoft.com/office/powerpoint/2010/main" val="161926567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 id="{969BE826-8665-45F1-A77E-2C1BF61E0D92}" vid="{76896FC0-3EF9-4C10-B34C-BB4B0D9C6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02A8ED-1331-4C1D-8649-743D7BE164DD}">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3.xml><?xml version="1.0" encoding="utf-8"?>
<ds:datastoreItem xmlns:ds="http://schemas.openxmlformats.org/officeDocument/2006/customXml" ds:itemID="{A3D5DB56-3A71-4638-9571-EE877FD66E9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{A7AD5C16-2BCA-44B6-B4B3-6155BE7844EC}tf55661986_win32</Template>
  <Application>Microsoft Office PowerPoint</Application>
  <PresentationFormat>Widescreen</PresentationFormat>
  <Slides>23</Slides>
  <Notes>3</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Careers in data science by salary</vt:lpstr>
      <vt:lpstr>Overview</vt:lpstr>
      <vt:lpstr>Limitations of the data</vt:lpstr>
      <vt:lpstr>Process</vt:lpstr>
      <vt:lpstr>PowerPoint Presentation</vt:lpstr>
      <vt:lpstr>PowerPoint Presentation</vt:lpstr>
      <vt:lpstr>analysis</vt:lpstr>
      <vt:lpstr>PowerPoint Presentation</vt:lpstr>
      <vt:lpstr>Analysis</vt:lpstr>
      <vt:lpstr>Data Visualization</vt:lpstr>
      <vt:lpstr>PowerPoint Presentation</vt:lpstr>
      <vt:lpstr>PowerPoint Presentation</vt:lpstr>
      <vt:lpstr>PowerPoint Presentation</vt:lpstr>
      <vt:lpstr>PowerPoint Presentation</vt:lpstr>
      <vt:lpstr>Do Company Size and title Matter?</vt:lpstr>
      <vt:lpstr>Do Company Size and title Matter?</vt:lpstr>
      <vt:lpstr>Company Size and title - Modeled</vt:lpstr>
      <vt:lpstr>COMPANY SIZE AND TITLE - MODELED</vt:lpstr>
      <vt:lpstr>A Linear model for Job category </vt:lpstr>
      <vt:lpstr>Job category - modeled</vt:lpstr>
      <vt:lpstr>Job category - modeled</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Careers in data science by salary</dc:title>
  <dc:creator>Lillian Ruelas-Thompson</dc:creator>
  <cp:revision>4</cp:revision>
  <dcterms:created xsi:type="dcterms:W3CDTF">2024-01-12T03:04:25Z</dcterms:created>
  <dcterms:modified xsi:type="dcterms:W3CDTF">2024-01-23T04:15:01Z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